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</p:sldMasterIdLst>
  <p:notesMasterIdLst>
    <p:notesMasterId r:id="rId33"/>
  </p:notesMasterIdLst>
  <p:sldIdLst>
    <p:sldId id="489" r:id="rId2"/>
    <p:sldId id="487" r:id="rId3"/>
    <p:sldId id="488" r:id="rId4"/>
    <p:sldId id="549" r:id="rId5"/>
    <p:sldId id="273" r:id="rId6"/>
    <p:sldId id="309" r:id="rId7"/>
    <p:sldId id="617" r:id="rId8"/>
    <p:sldId id="311" r:id="rId9"/>
    <p:sldId id="430" r:id="rId10"/>
    <p:sldId id="312" r:id="rId11"/>
    <p:sldId id="442" r:id="rId12"/>
    <p:sldId id="332" r:id="rId13"/>
    <p:sldId id="555" r:id="rId14"/>
    <p:sldId id="553" r:id="rId15"/>
    <p:sldId id="554" r:id="rId16"/>
    <p:sldId id="597" r:id="rId17"/>
    <p:sldId id="279" r:id="rId18"/>
    <p:sldId id="276" r:id="rId19"/>
    <p:sldId id="286" r:id="rId20"/>
    <p:sldId id="611" r:id="rId21"/>
    <p:sldId id="613" r:id="rId22"/>
    <p:sldId id="256" r:id="rId23"/>
    <p:sldId id="293" r:id="rId24"/>
    <p:sldId id="621" r:id="rId25"/>
    <p:sldId id="571" r:id="rId26"/>
    <p:sldId id="623" r:id="rId27"/>
    <p:sldId id="636" r:id="rId28"/>
    <p:sldId id="637" r:id="rId29"/>
    <p:sldId id="615" r:id="rId30"/>
    <p:sldId id="439" r:id="rId31"/>
    <p:sldId id="335" r:id="rId32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lnSpc>
        <a:spcPct val="60000"/>
      </a:lnSpc>
      <a:spcBef>
        <a:spcPct val="5000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lnSpc>
        <a:spcPct val="60000"/>
      </a:lnSpc>
      <a:spcBef>
        <a:spcPct val="5000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eaLnBrk="0" fontAlgn="base" hangingPunct="0">
      <a:lnSpc>
        <a:spcPct val="60000"/>
      </a:lnSpc>
      <a:spcBef>
        <a:spcPct val="5000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eaLnBrk="0" fontAlgn="base" hangingPunct="0">
      <a:lnSpc>
        <a:spcPct val="60000"/>
      </a:lnSpc>
      <a:spcBef>
        <a:spcPct val="5000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eaLnBrk="0" fontAlgn="base" hangingPunct="0">
      <a:lnSpc>
        <a:spcPct val="60000"/>
      </a:lnSpc>
      <a:spcBef>
        <a:spcPct val="50000"/>
      </a:spcBef>
      <a:spcAft>
        <a:spcPct val="0"/>
      </a:spcAft>
      <a:defRPr sz="2400" b="1" 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sz="2400" b="1" i="1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4752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D8FFA"/>
    <a:srgbClr val="EE8DFA"/>
    <a:srgbClr val="EF0092"/>
    <a:srgbClr val="BB7C00"/>
    <a:srgbClr val="BB5E3C"/>
    <a:srgbClr val="9F5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vertBarState="minimized">
    <p:restoredLeft sz="50000"/>
    <p:restoredTop sz="94937"/>
  </p:normalViewPr>
  <p:slideViewPr>
    <p:cSldViewPr>
      <p:cViewPr>
        <p:scale>
          <a:sx n="107" d="100"/>
          <a:sy n="107" d="100"/>
        </p:scale>
        <p:origin x="600" y="144"/>
      </p:cViewPr>
      <p:guideLst>
        <p:guide orient="horz" pos="2160"/>
        <p:guide pos="4752"/>
      </p:guideLst>
    </p:cSldViewPr>
  </p:slideViewPr>
  <p:outlineViewPr>
    <p:cViewPr>
      <p:scale>
        <a:sx n="33" d="100"/>
        <a:sy n="33" d="100"/>
      </p:scale>
      <p:origin x="0" y="-1237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512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C:\Users\andersona\Downloads\2431%208.9.18.xlsx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scatterChart>
        <c:scatterStyle val="lineMarker"/>
        <c:varyColors val="0"/>
        <c:ser>
          <c:idx val="0"/>
          <c:order val="0"/>
          <c:tx>
            <c:v>dbl</c:v>
          </c:tx>
          <c:spPr>
            <a:ln w="28575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0000"/>
              </a:solidFill>
              <a:ln w="9525">
                <a:solidFill>
                  <a:srgbClr val="FF0000"/>
                </a:solidFill>
              </a:ln>
              <a:effectLst/>
            </c:spPr>
          </c:marker>
          <c:xVal>
            <c:numRef>
              <c:f>'[2431 8.9.18.xlsx]Sheet1'!$D$3:$D$20</c:f>
              <c:numCache>
                <c:formatCode>General</c:formatCode>
                <c:ptCount val="18"/>
                <c:pt idx="0">
                  <c:v>3.4</c:v>
                </c:pt>
                <c:pt idx="1">
                  <c:v>2.1</c:v>
                </c:pt>
                <c:pt idx="2">
                  <c:v>2.4</c:v>
                </c:pt>
                <c:pt idx="3">
                  <c:v>1.9</c:v>
                </c:pt>
                <c:pt idx="4">
                  <c:v>1.5</c:v>
                </c:pt>
                <c:pt idx="5">
                  <c:v>2.7</c:v>
                </c:pt>
                <c:pt idx="6">
                  <c:v>0.9</c:v>
                </c:pt>
                <c:pt idx="7">
                  <c:v>1.8</c:v>
                </c:pt>
                <c:pt idx="8">
                  <c:v>1.9</c:v>
                </c:pt>
                <c:pt idx="9">
                  <c:v>2.2999999999999998</c:v>
                </c:pt>
                <c:pt idx="10">
                  <c:v>1.6</c:v>
                </c:pt>
                <c:pt idx="11">
                  <c:v>1.9</c:v>
                </c:pt>
                <c:pt idx="12">
                  <c:v>1.8</c:v>
                </c:pt>
                <c:pt idx="13">
                  <c:v>2.2000000000000002</c:v>
                </c:pt>
                <c:pt idx="14">
                  <c:v>2.1</c:v>
                </c:pt>
                <c:pt idx="15">
                  <c:v>2.7</c:v>
                </c:pt>
                <c:pt idx="16">
                  <c:v>2.1</c:v>
                </c:pt>
                <c:pt idx="17">
                  <c:v>1.9</c:v>
                </c:pt>
              </c:numCache>
            </c:numRef>
          </c:xVal>
          <c:yVal>
            <c:numRef>
              <c:f>'[2431 8.9.18.xlsx]Sheet1'!$F$3:$F$20</c:f>
              <c:numCache>
                <c:formatCode>General</c:formatCode>
                <c:ptCount val="18"/>
                <c:pt idx="0">
                  <c:v>12</c:v>
                </c:pt>
                <c:pt idx="1">
                  <c:v>15</c:v>
                </c:pt>
                <c:pt idx="2">
                  <c:v>16</c:v>
                </c:pt>
                <c:pt idx="3">
                  <c:v>18</c:v>
                </c:pt>
                <c:pt idx="4">
                  <c:v>19</c:v>
                </c:pt>
                <c:pt idx="5">
                  <c:v>19</c:v>
                </c:pt>
                <c:pt idx="6">
                  <c:v>20</c:v>
                </c:pt>
                <c:pt idx="7">
                  <c:v>20</c:v>
                </c:pt>
                <c:pt idx="8">
                  <c:v>21</c:v>
                </c:pt>
                <c:pt idx="9">
                  <c:v>21</c:v>
                </c:pt>
                <c:pt idx="10">
                  <c:v>22</c:v>
                </c:pt>
                <c:pt idx="11">
                  <c:v>22</c:v>
                </c:pt>
                <c:pt idx="12">
                  <c:v>23</c:v>
                </c:pt>
                <c:pt idx="13">
                  <c:v>23</c:v>
                </c:pt>
                <c:pt idx="14">
                  <c:v>24</c:v>
                </c:pt>
                <c:pt idx="15">
                  <c:v>24</c:v>
                </c:pt>
                <c:pt idx="16">
                  <c:v>25</c:v>
                </c:pt>
                <c:pt idx="17">
                  <c:v>25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8C95-4096-A585-9C1A20E9C740}"/>
            </c:ext>
          </c:extLst>
        </c:ser>
        <c:ser>
          <c:idx val="1"/>
          <c:order val="1"/>
          <c:tx>
            <c:v>nod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2"/>
              </a:solidFill>
              <a:ln w="9525">
                <a:solidFill>
                  <a:schemeClr val="accent2"/>
                </a:solidFill>
              </a:ln>
              <a:effectLst/>
            </c:spPr>
          </c:marker>
          <c:xVal>
            <c:numRef>
              <c:f>'[2431 8.9.18.xlsx]Sheet1'!$D$21:$D$34</c:f>
              <c:numCache>
                <c:formatCode>General</c:formatCode>
                <c:ptCount val="14"/>
                <c:pt idx="0">
                  <c:v>4.0999999999999996</c:v>
                </c:pt>
                <c:pt idx="1">
                  <c:v>5.5</c:v>
                </c:pt>
                <c:pt idx="2">
                  <c:v>4.4000000000000004</c:v>
                </c:pt>
                <c:pt idx="3">
                  <c:v>5.9</c:v>
                </c:pt>
                <c:pt idx="4">
                  <c:v>5.4</c:v>
                </c:pt>
                <c:pt idx="5">
                  <c:v>5.0999999999999996</c:v>
                </c:pt>
                <c:pt idx="6">
                  <c:v>5.2</c:v>
                </c:pt>
                <c:pt idx="7">
                  <c:v>3.5</c:v>
                </c:pt>
                <c:pt idx="8">
                  <c:v>5.6</c:v>
                </c:pt>
                <c:pt idx="9">
                  <c:v>5.0999999999999996</c:v>
                </c:pt>
                <c:pt idx="10">
                  <c:v>5.4</c:v>
                </c:pt>
                <c:pt idx="11">
                  <c:v>6</c:v>
                </c:pt>
                <c:pt idx="12">
                  <c:v>5.5</c:v>
                </c:pt>
                <c:pt idx="13">
                  <c:v>5.7</c:v>
                </c:pt>
              </c:numCache>
            </c:numRef>
          </c:xVal>
          <c:yVal>
            <c:numRef>
              <c:f>'[2431 8.9.18.xlsx]Sheet1'!$F$21:$F$34</c:f>
              <c:numCache>
                <c:formatCode>General</c:formatCode>
                <c:ptCount val="14"/>
                <c:pt idx="0">
                  <c:v>34</c:v>
                </c:pt>
                <c:pt idx="1">
                  <c:v>36</c:v>
                </c:pt>
                <c:pt idx="2">
                  <c:v>37</c:v>
                </c:pt>
                <c:pt idx="3">
                  <c:v>40</c:v>
                </c:pt>
                <c:pt idx="4">
                  <c:v>45</c:v>
                </c:pt>
                <c:pt idx="5">
                  <c:v>48</c:v>
                </c:pt>
                <c:pt idx="6">
                  <c:v>50</c:v>
                </c:pt>
                <c:pt idx="7">
                  <c:v>57</c:v>
                </c:pt>
                <c:pt idx="8">
                  <c:v>70</c:v>
                </c:pt>
                <c:pt idx="9">
                  <c:v>75</c:v>
                </c:pt>
                <c:pt idx="10">
                  <c:v>87</c:v>
                </c:pt>
                <c:pt idx="11">
                  <c:v>97</c:v>
                </c:pt>
                <c:pt idx="12">
                  <c:v>103</c:v>
                </c:pt>
                <c:pt idx="13">
                  <c:v>110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1-8C95-4096-A585-9C1A20E9C740}"/>
            </c:ext>
          </c:extLst>
        </c:ser>
        <c:ser>
          <c:idx val="2"/>
          <c:order val="2"/>
          <c:tx>
            <c:v>lgn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rgbClr val="FFC000"/>
              </a:solidFill>
              <a:ln w="9525">
                <a:solidFill>
                  <a:srgbClr val="FFC000"/>
                </a:solidFill>
              </a:ln>
              <a:effectLst/>
            </c:spPr>
          </c:marker>
          <c:xVal>
            <c:numRef>
              <c:f>'[2431 8.9.18.xlsx]Sheet1'!$D$74:$D$94</c:f>
              <c:numCache>
                <c:formatCode>General</c:formatCode>
                <c:ptCount val="21"/>
                <c:pt idx="0">
                  <c:v>10</c:v>
                </c:pt>
                <c:pt idx="1">
                  <c:v>10</c:v>
                </c:pt>
                <c:pt idx="2">
                  <c:v>9.3000000000000007</c:v>
                </c:pt>
                <c:pt idx="3">
                  <c:v>10.5</c:v>
                </c:pt>
                <c:pt idx="4">
                  <c:v>10</c:v>
                </c:pt>
                <c:pt idx="5">
                  <c:v>10.5</c:v>
                </c:pt>
                <c:pt idx="6">
                  <c:v>10.7</c:v>
                </c:pt>
                <c:pt idx="7">
                  <c:v>9.5</c:v>
                </c:pt>
                <c:pt idx="8">
                  <c:v>10.5</c:v>
                </c:pt>
                <c:pt idx="9">
                  <c:v>10.7</c:v>
                </c:pt>
                <c:pt idx="10">
                  <c:v>10.7</c:v>
                </c:pt>
                <c:pt idx="11">
                  <c:v>9.1999999999999993</c:v>
                </c:pt>
                <c:pt idx="12">
                  <c:v>10.5</c:v>
                </c:pt>
                <c:pt idx="13">
                  <c:v>10.7</c:v>
                </c:pt>
                <c:pt idx="14">
                  <c:v>10</c:v>
                </c:pt>
                <c:pt idx="15">
                  <c:v>11</c:v>
                </c:pt>
                <c:pt idx="16">
                  <c:v>11</c:v>
                </c:pt>
                <c:pt idx="17">
                  <c:v>10.8</c:v>
                </c:pt>
                <c:pt idx="18">
                  <c:v>11</c:v>
                </c:pt>
                <c:pt idx="19">
                  <c:v>11</c:v>
                </c:pt>
                <c:pt idx="20">
                  <c:v>11</c:v>
                </c:pt>
              </c:numCache>
            </c:numRef>
          </c:xVal>
          <c:yVal>
            <c:numRef>
              <c:f>'[2431 8.9.18.xlsx]Sheet1'!$E$74:$E$94</c:f>
              <c:numCache>
                <c:formatCode>General</c:formatCode>
                <c:ptCount val="21"/>
                <c:pt idx="0">
                  <c:v>160</c:v>
                </c:pt>
                <c:pt idx="1">
                  <c:v>168</c:v>
                </c:pt>
                <c:pt idx="2">
                  <c:v>170</c:v>
                </c:pt>
                <c:pt idx="3">
                  <c:v>174</c:v>
                </c:pt>
                <c:pt idx="4">
                  <c:v>174</c:v>
                </c:pt>
                <c:pt idx="5">
                  <c:v>186</c:v>
                </c:pt>
                <c:pt idx="6">
                  <c:v>188</c:v>
                </c:pt>
                <c:pt idx="7">
                  <c:v>188</c:v>
                </c:pt>
                <c:pt idx="8">
                  <c:v>197</c:v>
                </c:pt>
                <c:pt idx="9">
                  <c:v>207</c:v>
                </c:pt>
                <c:pt idx="10">
                  <c:v>209</c:v>
                </c:pt>
                <c:pt idx="11">
                  <c:v>210</c:v>
                </c:pt>
                <c:pt idx="12">
                  <c:v>216</c:v>
                </c:pt>
                <c:pt idx="13">
                  <c:v>216</c:v>
                </c:pt>
                <c:pt idx="14">
                  <c:v>218</c:v>
                </c:pt>
                <c:pt idx="15">
                  <c:v>151</c:v>
                </c:pt>
                <c:pt idx="16">
                  <c:v>180</c:v>
                </c:pt>
                <c:pt idx="17">
                  <c:v>181</c:v>
                </c:pt>
                <c:pt idx="18">
                  <c:v>185</c:v>
                </c:pt>
                <c:pt idx="19">
                  <c:v>192</c:v>
                </c:pt>
                <c:pt idx="20">
                  <c:v>206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2-8C95-4096-A585-9C1A20E9C740}"/>
            </c:ext>
          </c:extLst>
        </c:ser>
        <c:ser>
          <c:idx val="3"/>
          <c:order val="3"/>
          <c:tx>
            <c:v>WT</c:v>
          </c:tx>
          <c:spPr>
            <a:ln w="2540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'[2431 8.9.18.xlsx]Sheet1'!$G$79:$G$94</c:f>
              <c:numCache>
                <c:formatCode>General</c:formatCode>
                <c:ptCount val="16"/>
                <c:pt idx="0">
                  <c:v>11.8</c:v>
                </c:pt>
                <c:pt idx="1">
                  <c:v>11.8</c:v>
                </c:pt>
                <c:pt idx="2">
                  <c:v>12</c:v>
                </c:pt>
                <c:pt idx="3">
                  <c:v>13.2</c:v>
                </c:pt>
                <c:pt idx="4">
                  <c:v>13</c:v>
                </c:pt>
                <c:pt idx="5">
                  <c:v>13.8</c:v>
                </c:pt>
                <c:pt idx="6">
                  <c:v>13</c:v>
                </c:pt>
                <c:pt idx="7">
                  <c:v>13</c:v>
                </c:pt>
                <c:pt idx="8">
                  <c:v>12.8</c:v>
                </c:pt>
                <c:pt idx="9">
                  <c:v>12</c:v>
                </c:pt>
                <c:pt idx="10">
                  <c:v>12.4</c:v>
                </c:pt>
                <c:pt idx="11">
                  <c:v>14</c:v>
                </c:pt>
                <c:pt idx="12">
                  <c:v>12.5</c:v>
                </c:pt>
                <c:pt idx="13">
                  <c:v>12</c:v>
                </c:pt>
                <c:pt idx="14">
                  <c:v>12.4</c:v>
                </c:pt>
                <c:pt idx="15">
                  <c:v>13</c:v>
                </c:pt>
              </c:numCache>
            </c:numRef>
          </c:xVal>
          <c:yVal>
            <c:numRef>
              <c:f>'[2431 8.9.18.xlsx]Sheet1'!$H$79:$H$94</c:f>
              <c:numCache>
                <c:formatCode>General</c:formatCode>
                <c:ptCount val="16"/>
                <c:pt idx="0">
                  <c:v>191</c:v>
                </c:pt>
                <c:pt idx="1">
                  <c:v>191</c:v>
                </c:pt>
                <c:pt idx="2">
                  <c:v>217</c:v>
                </c:pt>
                <c:pt idx="3">
                  <c:v>221</c:v>
                </c:pt>
                <c:pt idx="4">
                  <c:v>222</c:v>
                </c:pt>
                <c:pt idx="5">
                  <c:v>223</c:v>
                </c:pt>
                <c:pt idx="6">
                  <c:v>226</c:v>
                </c:pt>
                <c:pt idx="7">
                  <c:v>226</c:v>
                </c:pt>
                <c:pt idx="8">
                  <c:v>228</c:v>
                </c:pt>
                <c:pt idx="9">
                  <c:v>231</c:v>
                </c:pt>
                <c:pt idx="10">
                  <c:v>233</c:v>
                </c:pt>
                <c:pt idx="11">
                  <c:v>236</c:v>
                </c:pt>
                <c:pt idx="12">
                  <c:v>237</c:v>
                </c:pt>
                <c:pt idx="13">
                  <c:v>240</c:v>
                </c:pt>
                <c:pt idx="14">
                  <c:v>242</c:v>
                </c:pt>
                <c:pt idx="15">
                  <c:v>248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3-8C95-4096-A585-9C1A20E9C74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335155720"/>
        <c:axId val="335152768"/>
      </c:scatterChart>
      <c:valAx>
        <c:axId val="335155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152768"/>
        <c:crosses val="autoZero"/>
        <c:crossBetween val="midCat"/>
      </c:valAx>
      <c:valAx>
        <c:axId val="33515276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335155720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 b="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  <a:ext uri="{53640926-AAD7-44d8-BBD7-CCE9431645EC}">
              <a14:shadowObscured xmlns="" xmlns:a14="http://schemas.microsoft.com/office/drawing/2010/main" val="1"/>
            </a:ext>
          </a:extLst>
        </p:spPr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200" b="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200" b="0" i="0"/>
            </a:lvl1pPr>
          </a:lstStyle>
          <a:p>
            <a:pPr>
              <a:defRPr/>
            </a:pPr>
            <a:fld id="{32F17FFC-F1AD-6E42-A669-5E29FF4DFD9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95092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03729338-C54F-D143-9E55-D158FC1F7D4C}" type="slidenum">
              <a:rPr lang="en-US" sz="1200" b="0" i="0"/>
              <a:pPr/>
              <a:t>1</a:t>
            </a:fld>
            <a:endParaRPr lang="en-US" sz="1200" b="0" i="0"/>
          </a:p>
        </p:txBody>
      </p:sp>
      <p:sp>
        <p:nvSpPr>
          <p:cNvPr id="486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6144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129026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en-US"/>
              <a:t>This is achieved by repeatedly backcrossing the hybrid to B73 while tracking the rescued mutant phenotype</a:t>
            </a:r>
          </a:p>
        </p:txBody>
      </p:sp>
      <p:sp>
        <p:nvSpPr>
          <p:cNvPr id="129027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27285D72-310E-8D41-A1B1-8AD11ED78457}" type="slidenum">
              <a:rPr lang="en-US" sz="1200" b="0" i="0"/>
              <a:pPr/>
              <a:t>13</a:t>
            </a:fld>
            <a:endParaRPr lang="en-US" sz="1200" b="0" i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ln w="12700" cap="flat">
            <a:round/>
            <a:headEnd type="none" w="med" len="med"/>
            <a:tailEnd type="none" w="med" len="med"/>
          </a:ln>
        </p:spPr>
      </p:sp>
      <p:sp>
        <p:nvSpPr>
          <p:cNvPr id="325" name="Shape 325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ln/>
        </p:spPr>
        <p:txBody>
          <a:bodyPr lIns="91425" tIns="45700" rIns="91425" bIns="45700">
            <a:noAutofit/>
          </a:bodyPr>
          <a:lstStyle/>
          <a:p>
            <a:pPr>
              <a:spcBef>
                <a:spcPts val="0"/>
              </a:spcBef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An Additional Phenotype: Temperature Sensitivity</a:t>
            </a:r>
          </a:p>
          <a:p>
            <a:pPr>
              <a:spcBef>
                <a:spcPts val="0"/>
              </a:spcBef>
              <a:defRPr/>
            </a:pPr>
            <a:r>
              <a:rPr lang="en-US" dirty="0">
                <a:solidFill>
                  <a:schemeClr val="dk1"/>
                </a:solidFill>
                <a:latin typeface="+mn-lt"/>
                <a:ea typeface="Calibri"/>
                <a:cs typeface="Calibri"/>
                <a:sym typeface="Calibri"/>
              </a:rPr>
              <a:t>Occupy the farm</a:t>
            </a:r>
            <a:endParaRPr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0051" name="Shape 32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noFill/>
        </p:spPr>
        <p:txBody>
          <a:bodyPr lIns="91425" tIns="45700" rIns="91425" bIns="45700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</a:pPr>
            <a:fld id="{0180897E-9E58-5A44-A4B1-C51B8B85AF56}" type="slidenum">
              <a:rPr lang="en-US" sz="1200" b="0" i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pPr>
                <a:buSzPct val="25000"/>
              </a:pPr>
              <a:t>14</a:t>
            </a:fld>
            <a:endParaRPr lang="en-US" sz="1200" b="0" i="0">
              <a:solidFill>
                <a:srgbClr val="000000"/>
              </a:solidFill>
              <a:latin typeface="Calibri" charset="0"/>
              <a:cs typeface="Calibri" charset="0"/>
              <a:sym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3" name="Shape 350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noFill/>
        </p:spPr>
        <p:txBody>
          <a:bodyPr lIns="91425" tIns="91425" rIns="91425" bIns="91425" anchor="ctr"/>
          <a:lstStyle>
            <a:lvl1pPr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351" name="Shape 351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Two methods of </a:t>
            </a:r>
            <a:r>
              <a:rPr lang="en-US" dirty="0" err="1"/>
              <a:t>detetion</a:t>
            </a:r>
            <a:r>
              <a:rPr lang="en-US" dirty="0"/>
              <a:t> – fluorescent and radioactive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2F17FFC-F1AD-6E42-A669-5E29FF4DFD97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9822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Figure 2. Reciprocal NOD and LGN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CoIP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NOD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CoIP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a specific antibody against NOD in WT,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nod-1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plant tissue.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Input of lysate protein, FT, Flow through, LW, Last washing, E, Elution. Western blot with Anti-NOD and Anti-LGN, respectively. No signal was detected in the E 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nod-1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mutant. </a:t>
            </a:r>
            <a:r>
              <a:rPr lang="en-US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LGN </a:t>
            </a:r>
            <a:r>
              <a:rPr 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CoIP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using an Anti-LGN specific antibody in WT and </a:t>
            </a:r>
            <a:r>
              <a:rPr lang="en-US" sz="1200" i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Lgn</a:t>
            </a:r>
            <a:r>
              <a:rPr lang="en-US" sz="1200" i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-R</a:t>
            </a:r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plant tissue. Western blot with Anti-LGN and Anti-NOD, respectively. </a:t>
            </a:r>
          </a:p>
          <a:p>
            <a:endParaRPr lang="en-US" dirty="0"/>
          </a:p>
          <a:p>
            <a:r>
              <a:rPr lang="en-US" dirty="0"/>
              <a:t>Note – Jazmin is going to try and repeat the panel in B.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6962B-6D39-404A-B051-09B34D0EB54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39891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Ineffective or incompatible</a:t>
            </a:r>
          </a:p>
          <a:p>
            <a:r>
              <a:rPr lang="en-US" dirty="0"/>
              <a:t>Or maybe they fail to compliment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F17FFC-F1AD-6E42-A669-5E29FF4DFD97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142616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Figure 5. Phenotypes of single and double mutants from a cross of </a:t>
            </a:r>
            <a:r>
              <a:rPr lang="en-US" dirty="0" err="1"/>
              <a:t>Lgn</a:t>
            </a:r>
            <a:r>
              <a:rPr lang="en-US" dirty="0"/>
              <a:t>/+; nod/+ x nod/nod in the A619 mutant (2313-38 x 2308). A). Examples of the mature plants grown in the greenhouse. B) leaf width and plant height at maturity of field-grown individuals. C). Immature phenotypes of individuals from the same family analyzed in panels A and B. These were the size of plants used for </a:t>
            </a:r>
            <a:r>
              <a:rPr lang="en-US" dirty="0" err="1"/>
              <a:t>RNAseq</a:t>
            </a:r>
            <a:r>
              <a:rPr lang="en-US" dirty="0"/>
              <a:t>. D) close-up of double mutant at 6 weeks. E) Mature leaf from the following genotypes: non-mutant sibling, </a:t>
            </a:r>
            <a:r>
              <a:rPr lang="en-US" dirty="0" err="1"/>
              <a:t>Lgn</a:t>
            </a:r>
            <a:r>
              <a:rPr lang="en-US" dirty="0"/>
              <a:t>-R/+ (2314), </a:t>
            </a:r>
            <a:r>
              <a:rPr lang="en-US" dirty="0" err="1"/>
              <a:t>Lgn</a:t>
            </a:r>
            <a:r>
              <a:rPr lang="en-US" dirty="0"/>
              <a:t>-R/</a:t>
            </a:r>
            <a:r>
              <a:rPr lang="en-US" dirty="0" err="1"/>
              <a:t>Lgn</a:t>
            </a:r>
            <a:r>
              <a:rPr lang="en-US" dirty="0"/>
              <a:t>-R (2313), </a:t>
            </a:r>
            <a:r>
              <a:rPr lang="en-US" dirty="0" err="1"/>
              <a:t>Lgn</a:t>
            </a:r>
            <a:r>
              <a:rPr lang="en-US" dirty="0"/>
              <a:t>-R/+;nod-1/nod-1 (2313), nod-1/nod-1 (B73).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796962B-6D39-404A-B051-09B34D0EB54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8739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Because no immunity mutant has ligule defect and these plants do not have HR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F17FFC-F1AD-6E42-A669-5E29FF4DFD97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8966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Add picture of </a:t>
            </a:r>
            <a:r>
              <a:rPr lang="en-US" dirty="0" err="1"/>
              <a:t>Lgn</a:t>
            </a:r>
            <a:r>
              <a:rPr lang="en-US" dirty="0"/>
              <a:t> sol-B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F17FFC-F1AD-6E42-A669-5E29FF4DFD97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38452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Add picture of </a:t>
            </a:r>
            <a:r>
              <a:rPr lang="en-US" dirty="0" err="1"/>
              <a:t>Lgn</a:t>
            </a:r>
            <a:r>
              <a:rPr lang="en-US" dirty="0"/>
              <a:t> sol-M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F17FFC-F1AD-6E42-A669-5E29FF4DFD97}" type="slidenum">
              <a:rPr lang="en-US" smtClean="0"/>
              <a:pPr>
                <a:defRPr/>
              </a:pPr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23924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3009BB00-6269-504E-B5BF-633179F78459}" type="slidenum">
              <a:rPr lang="en-US" sz="1200" b="0" i="0"/>
              <a:pPr/>
              <a:t>2</a:t>
            </a:fld>
            <a:endParaRPr lang="en-US" sz="1200" b="0" i="0"/>
          </a:p>
        </p:txBody>
      </p:sp>
      <p:sp>
        <p:nvSpPr>
          <p:cNvPr id="4823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734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/>
              <a:t>But you don</a:t>
            </a:r>
            <a:r>
              <a:rPr lang="ja-JP" altLang="en-US"/>
              <a:t>’</a:t>
            </a:r>
            <a:r>
              <a:rPr lang="en-US" altLang="ja-JP"/>
              <a:t>t actually see the phenotype until bolting (unless you carefully measured the leaf widths</a:t>
            </a:r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Add picture of </a:t>
            </a:r>
            <a:r>
              <a:rPr lang="en-US" dirty="0" err="1"/>
              <a:t>Lgn</a:t>
            </a:r>
            <a:r>
              <a:rPr lang="en-US" dirty="0"/>
              <a:t> sol-M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F17FFC-F1AD-6E42-A669-5E29FF4DFD97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92162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r>
              <a:rPr lang="en-US" dirty="0"/>
              <a:t>Add picture of </a:t>
            </a:r>
            <a:r>
              <a:rPr lang="en-US" dirty="0" err="1"/>
              <a:t>Lgn</a:t>
            </a:r>
            <a:r>
              <a:rPr lang="en-US" dirty="0"/>
              <a:t> sol-M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F17FFC-F1AD-6E42-A669-5E29FF4DFD97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02534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Plan to determine what SOL interacts with in B73 versus Mo17, where Sol-M is localized.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2F17FFC-F1AD-6E42-A669-5E29FF4DFD97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52244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B679A972-A3F3-3B47-AF55-31E2C6C7151F}" type="slidenum">
              <a:rPr lang="en-US" sz="1200" b="0" i="0"/>
              <a:pPr/>
              <a:t>30</a:t>
            </a:fld>
            <a:endParaRPr lang="en-US" sz="1200" b="0" i="0"/>
          </a:p>
        </p:txBody>
      </p:sp>
      <p:sp>
        <p:nvSpPr>
          <p:cNvPr id="37069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187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AC0CCA4E-C9C0-9C42-89AF-A7CA1BD6C6CE}" type="slidenum">
              <a:rPr lang="en-US" sz="1200" b="0" i="0"/>
              <a:pPr/>
              <a:t>31</a:t>
            </a:fld>
            <a:endParaRPr lang="en-US" sz="1200" b="0" i="0"/>
          </a:p>
        </p:txBody>
      </p:sp>
      <p:sp>
        <p:nvSpPr>
          <p:cNvPr id="14848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2083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ED76E25-E641-A543-9AFA-C89418A48608}" type="slidenum">
              <a:rPr lang="en-US" sz="1200" b="0" i="0"/>
              <a:pPr/>
              <a:t>3</a:t>
            </a:fld>
            <a:endParaRPr lang="en-US" sz="1200" b="0" i="0"/>
          </a:p>
        </p:txBody>
      </p:sp>
      <p:sp>
        <p:nvSpPr>
          <p:cNvPr id="484354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/>
              <a:t>yeast mid1 mutant lacking a putative Ca2-permeable stretch activated channel component.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481011E4-8B0A-824E-ACB1-5F88C13060A1}" type="slidenum">
              <a:rPr lang="en-US" sz="1200" b="0" i="0"/>
              <a:pPr/>
              <a:t>6</a:t>
            </a:fld>
            <a:endParaRPr lang="en-US" sz="1200" b="0" i="0"/>
          </a:p>
        </p:txBody>
      </p:sp>
      <p:sp>
        <p:nvSpPr>
          <p:cNvPr id="9830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84995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/>
              <a:t>Emphasize the pleiotropy of this mutation. 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71E09E35-ECA4-7D45-AA10-F97B406E78F8}" type="slidenum">
              <a:rPr lang="en-US" sz="1200" b="0" i="0"/>
              <a:pPr/>
              <a:t>8</a:t>
            </a:fld>
            <a:endParaRPr lang="en-US" sz="1200" b="0" i="0"/>
          </a:p>
        </p:txBody>
      </p:sp>
      <p:sp>
        <p:nvSpPr>
          <p:cNvPr id="102402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318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3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C6813CE6-3CB6-2643-B3FC-1C3485F44B24}" type="slidenum">
              <a:rPr lang="en-US" sz="1200" b="0" i="0"/>
              <a:pPr/>
              <a:t>9</a:t>
            </a:fld>
            <a:endParaRPr lang="en-US" sz="1200" b="0" i="0"/>
          </a:p>
        </p:txBody>
      </p:sp>
      <p:sp>
        <p:nvSpPr>
          <p:cNvPr id="4003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95235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7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957137B-4ACF-A44E-BE4E-6095351165AB}" type="slidenum">
              <a:rPr lang="en-US" sz="1200" b="0" i="0"/>
              <a:pPr/>
              <a:t>10</a:t>
            </a:fld>
            <a:endParaRPr lang="en-US" sz="1200" b="0" i="0"/>
          </a:p>
        </p:txBody>
      </p:sp>
      <p:sp>
        <p:nvSpPr>
          <p:cNvPr id="104450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/>
              <a:t>The het phenotype is suppressed in Mo17 but the homozygous phenotype is not - thus in B73 it is a clear dominant, while in Mo17, it could be mistaken for a recessive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81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516B7F2B-0B7C-D643-9E98-AA720104B5F7}" type="slidenum">
              <a:rPr lang="en-US" sz="1200" b="0" i="0"/>
              <a:pPr/>
              <a:t>11</a:t>
            </a:fld>
            <a:endParaRPr lang="en-US" sz="1200" b="0" i="0"/>
          </a:p>
        </p:txBody>
      </p:sp>
      <p:sp>
        <p:nvSpPr>
          <p:cNvPr id="374786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97283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r>
              <a:rPr lang="en-US"/>
              <a:t>Add Qteller picture</a:t>
            </a:r>
          </a:p>
        </p:txBody>
      </p:sp>
    </p:spTree>
    <p:extLst>
      <p:ext uri="{BB962C8B-B14F-4D97-AF65-F5344CB8AC3E}">
        <p14:creationId xmlns:p14="http://schemas.microsoft.com/office/powerpoint/2010/main" val="25202660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5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fld id="{11102799-5E18-C043-86FD-87C36C5B66DE}" type="slidenum">
              <a:rPr lang="en-US" sz="1200" b="0" i="0"/>
              <a:pPr/>
              <a:t>12</a:t>
            </a:fld>
            <a:endParaRPr lang="en-US" sz="1200" b="0" i="0"/>
          </a:p>
        </p:txBody>
      </p:sp>
      <p:sp>
        <p:nvSpPr>
          <p:cNvPr id="142338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  <a:extLs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103427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/>
          <a:lstStyle/>
          <a:p>
            <a:pPr eaLnBrk="1" hangingPunct="1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BAB4EE-9852-9E46-89D4-27C79DAF9C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9501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C4F638-81B4-6A42-9957-A3D7667C97F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3353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609600"/>
            <a:ext cx="1943100" cy="5486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5676900" cy="5486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EAEE994-0F78-A644-91F5-6D29102817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32167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85800" y="609600"/>
            <a:ext cx="7772400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858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9812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858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8200" y="4114800"/>
            <a:ext cx="3810000" cy="1981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3F2F7A-D7B3-0848-B587-EB82AB3DCE0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339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1A4550-6AE4-BA4C-9AF7-63670824E06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246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CB3B718-ECD3-6448-8869-C2EF036AB6B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4850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81200"/>
            <a:ext cx="3810000" cy="4114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42C83-62E7-8F4A-BDCF-148BFEC9B27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15996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A0AE0F-4AEB-824A-BC22-33D130027FC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462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2E47B8-6442-2743-B5A3-D7EDACAF893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576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2209F6-1AA7-B549-9F31-3DF35C37F9E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403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C6D4EAB-7174-384A-9C38-A4C7EA2663F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3670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66C1F0-1AE8-5D4F-8765-1E193EFCF7C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04847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609600"/>
            <a:ext cx="7772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1981200"/>
            <a:ext cx="77724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spcBef>
                <a:spcPct val="0"/>
              </a:spcBef>
              <a:defRPr sz="1400" b="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lnSpc>
                <a:spcPct val="100000"/>
              </a:lnSpc>
              <a:spcBef>
                <a:spcPct val="0"/>
              </a:spcBef>
              <a:defRPr sz="1400" b="0" i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lnSpc>
                <a:spcPct val="100000"/>
              </a:lnSpc>
              <a:spcBef>
                <a:spcPct val="0"/>
              </a:spcBef>
              <a:defRPr sz="1400" b="0" i="0"/>
            </a:lvl1pPr>
          </a:lstStyle>
          <a:p>
            <a:pPr>
              <a:defRPr/>
            </a:pPr>
            <a:fld id="{F3DBA414-A4DB-8040-ADFD-362F907A3C9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  <a:ea typeface="ＭＳ Ｐゴシック" charset="0"/>
          <a:cs typeface="ＭＳ Ｐゴシック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jpeg"/><Relationship Id="rId13" Type="http://schemas.microsoft.com/office/2007/relationships/hdphoto" Target="../media/hdphoto5.wdp"/><Relationship Id="rId18" Type="http://schemas.openxmlformats.org/officeDocument/2006/relationships/image" Target="../media/image51.jpeg"/><Relationship Id="rId3" Type="http://schemas.microsoft.com/office/2007/relationships/hdphoto" Target="../media/hdphoto1.wdp"/><Relationship Id="rId21" Type="http://schemas.microsoft.com/office/2007/relationships/hdphoto" Target="../media/hdphoto9.wdp"/><Relationship Id="rId7" Type="http://schemas.microsoft.com/office/2007/relationships/hdphoto" Target="../media/hdphoto2.wdp"/><Relationship Id="rId12" Type="http://schemas.openxmlformats.org/officeDocument/2006/relationships/image" Target="../media/image48.jpeg"/><Relationship Id="rId17" Type="http://schemas.microsoft.com/office/2007/relationships/hdphoto" Target="../media/hdphoto7.wdp"/><Relationship Id="rId2" Type="http://schemas.openxmlformats.org/officeDocument/2006/relationships/image" Target="../media/image42.jpeg"/><Relationship Id="rId16" Type="http://schemas.openxmlformats.org/officeDocument/2006/relationships/image" Target="../media/image50.jpeg"/><Relationship Id="rId20" Type="http://schemas.openxmlformats.org/officeDocument/2006/relationships/image" Target="../media/image5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jpeg"/><Relationship Id="rId11" Type="http://schemas.microsoft.com/office/2007/relationships/hdphoto" Target="../media/hdphoto4.wdp"/><Relationship Id="rId24" Type="http://schemas.openxmlformats.org/officeDocument/2006/relationships/image" Target="../media/image54.emf"/><Relationship Id="rId5" Type="http://schemas.openxmlformats.org/officeDocument/2006/relationships/image" Target="../media/image44.jpg"/><Relationship Id="rId15" Type="http://schemas.microsoft.com/office/2007/relationships/hdphoto" Target="../media/hdphoto6.wdp"/><Relationship Id="rId23" Type="http://schemas.microsoft.com/office/2007/relationships/hdphoto" Target="../media/hdphoto10.wdp"/><Relationship Id="rId10" Type="http://schemas.openxmlformats.org/officeDocument/2006/relationships/image" Target="../media/image47.jpeg"/><Relationship Id="rId19" Type="http://schemas.microsoft.com/office/2007/relationships/hdphoto" Target="../media/hdphoto8.wdp"/><Relationship Id="rId4" Type="http://schemas.openxmlformats.org/officeDocument/2006/relationships/image" Target="../media/image43.jpg"/><Relationship Id="rId9" Type="http://schemas.microsoft.com/office/2007/relationships/hdphoto" Target="../media/hdphoto3.wdp"/><Relationship Id="rId14" Type="http://schemas.openxmlformats.org/officeDocument/2006/relationships/image" Target="../media/image49.jpeg"/><Relationship Id="rId22" Type="http://schemas.openxmlformats.org/officeDocument/2006/relationships/image" Target="../media/image5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emf"/><Relationship Id="rId7" Type="http://schemas.openxmlformats.org/officeDocument/2006/relationships/image" Target="../media/image59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emf"/><Relationship Id="rId5" Type="http://schemas.openxmlformats.org/officeDocument/2006/relationships/image" Target="../media/image57.emf"/><Relationship Id="rId4" Type="http://schemas.openxmlformats.org/officeDocument/2006/relationships/image" Target="../media/image56.emf"/></Relationships>
</file>

<file path=ppt/slides/_rels/slide19.xml.rels><?xml version="1.0" encoding="UTF-8" standalone="yes"?>
<Relationships xmlns="http://schemas.openxmlformats.org/package/2006/relationships"><Relationship Id="rId8" Type="http://schemas.microsoft.com/office/2007/relationships/hdphoto" Target="../media/hdphoto13.wdp"/><Relationship Id="rId13" Type="http://schemas.microsoft.com/office/2007/relationships/hdphoto" Target="../media/hdphoto15.wdp"/><Relationship Id="rId3" Type="http://schemas.openxmlformats.org/officeDocument/2006/relationships/image" Target="../media/image60.jpeg"/><Relationship Id="rId7" Type="http://schemas.openxmlformats.org/officeDocument/2006/relationships/image" Target="../media/image62.jpeg"/><Relationship Id="rId12" Type="http://schemas.openxmlformats.org/officeDocument/2006/relationships/image" Target="../media/image65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microsoft.com/office/2007/relationships/hdphoto" Target="../media/hdphoto12.wdp"/><Relationship Id="rId11" Type="http://schemas.microsoft.com/office/2007/relationships/hdphoto" Target="../media/hdphoto14.wdp"/><Relationship Id="rId5" Type="http://schemas.openxmlformats.org/officeDocument/2006/relationships/image" Target="../media/image61.jpeg"/><Relationship Id="rId10" Type="http://schemas.openxmlformats.org/officeDocument/2006/relationships/image" Target="../media/image64.jpeg"/><Relationship Id="rId4" Type="http://schemas.microsoft.com/office/2007/relationships/hdphoto" Target="../media/hdphoto11.wdp"/><Relationship Id="rId9" Type="http://schemas.openxmlformats.org/officeDocument/2006/relationships/image" Target="../media/image6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tiff"/><Relationship Id="rId7" Type="http://schemas.openxmlformats.org/officeDocument/2006/relationships/image" Target="../media/image7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pg"/><Relationship Id="rId5" Type="http://schemas.openxmlformats.org/officeDocument/2006/relationships/image" Target="../media/image69.jpg"/><Relationship Id="rId4" Type="http://schemas.openxmlformats.org/officeDocument/2006/relationships/image" Target="../media/image68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7" name="Group 15"/>
          <p:cNvGrpSpPr>
            <a:grpSpLocks/>
          </p:cNvGrpSpPr>
          <p:nvPr/>
        </p:nvGrpSpPr>
        <p:grpSpPr bwMode="auto">
          <a:xfrm>
            <a:off x="152400" y="2635250"/>
            <a:ext cx="1487488" cy="2546350"/>
            <a:chOff x="7481" y="152977"/>
            <a:chExt cx="1488725" cy="2545770"/>
          </a:xfrm>
        </p:grpSpPr>
        <p:pic>
          <p:nvPicPr>
            <p:cNvPr id="60448" name="Picture 4" descr="IMG_6778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-545676" y="706135"/>
              <a:ext cx="2531485" cy="142517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449" name="TextBox 9"/>
            <p:cNvSpPr txBox="1">
              <a:spLocks noChangeArrowheads="1"/>
            </p:cNvSpPr>
            <p:nvPr/>
          </p:nvSpPr>
          <p:spPr bwMode="auto">
            <a:xfrm>
              <a:off x="7481" y="152977"/>
              <a:ext cx="840486" cy="27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b="0" i="0">
                  <a:solidFill>
                    <a:srgbClr val="FFFFFF"/>
                  </a:solidFill>
                  <a:latin typeface="Calibri" charset="0"/>
                </a:rPr>
                <a:t>B73/</a:t>
              </a:r>
              <a:r>
                <a:rPr lang="en-US" sz="1200" b="0">
                  <a:solidFill>
                    <a:srgbClr val="FFFFFF"/>
                  </a:solidFill>
                  <a:latin typeface="Calibri" charset="0"/>
                </a:rPr>
                <a:t>nod-1</a:t>
              </a:r>
            </a:p>
          </p:txBody>
        </p:sp>
        <p:sp>
          <p:nvSpPr>
            <p:cNvPr id="60450" name="TextBox 30"/>
            <p:cNvSpPr txBox="1">
              <a:spLocks noChangeArrowheads="1"/>
            </p:cNvSpPr>
            <p:nvPr/>
          </p:nvSpPr>
          <p:spPr bwMode="auto">
            <a:xfrm>
              <a:off x="1094234" y="2424172"/>
              <a:ext cx="401972" cy="27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+/+</a:t>
              </a:r>
            </a:p>
          </p:txBody>
        </p:sp>
        <p:sp>
          <p:nvSpPr>
            <p:cNvPr id="60451" name="TextBox 42"/>
            <p:cNvSpPr txBox="1">
              <a:spLocks noChangeArrowheads="1"/>
            </p:cNvSpPr>
            <p:nvPr/>
          </p:nvSpPr>
          <p:spPr bwMode="auto">
            <a:xfrm>
              <a:off x="7481" y="2424172"/>
              <a:ext cx="343185" cy="27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-/-</a:t>
              </a:r>
            </a:p>
          </p:txBody>
        </p:sp>
      </p:grpSp>
      <p:grpSp>
        <p:nvGrpSpPr>
          <p:cNvPr id="60418" name="Group 14"/>
          <p:cNvGrpSpPr>
            <a:grpSpLocks/>
          </p:cNvGrpSpPr>
          <p:nvPr/>
        </p:nvGrpSpPr>
        <p:grpSpPr bwMode="auto">
          <a:xfrm>
            <a:off x="1587500" y="2635250"/>
            <a:ext cx="1489075" cy="2546350"/>
            <a:chOff x="1445628" y="152977"/>
            <a:chExt cx="1488651" cy="2545775"/>
          </a:xfrm>
        </p:grpSpPr>
        <p:pic>
          <p:nvPicPr>
            <p:cNvPr id="60444" name="Picture 28" descr="IMG_6798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892466" y="706139"/>
              <a:ext cx="2531491" cy="1425167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445" name="TextBox 10"/>
            <p:cNvSpPr txBox="1">
              <a:spLocks noChangeArrowheads="1"/>
            </p:cNvSpPr>
            <p:nvPr/>
          </p:nvSpPr>
          <p:spPr bwMode="auto">
            <a:xfrm>
              <a:off x="1445628" y="152977"/>
              <a:ext cx="914140" cy="27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b="0" i="0">
                  <a:solidFill>
                    <a:srgbClr val="FFFFFF"/>
                  </a:solidFill>
                  <a:latin typeface="Calibri" charset="0"/>
                </a:rPr>
                <a:t>B73/</a:t>
              </a:r>
              <a:r>
                <a:rPr lang="en-US" sz="1200" b="0">
                  <a:solidFill>
                    <a:srgbClr val="FFFFFF"/>
                  </a:solidFill>
                  <a:latin typeface="Calibri" charset="0"/>
                </a:rPr>
                <a:t>nod-RS</a:t>
              </a:r>
            </a:p>
          </p:txBody>
        </p:sp>
        <p:sp>
          <p:nvSpPr>
            <p:cNvPr id="60446" name="TextBox 31"/>
            <p:cNvSpPr txBox="1">
              <a:spLocks noChangeArrowheads="1"/>
            </p:cNvSpPr>
            <p:nvPr/>
          </p:nvSpPr>
          <p:spPr bwMode="auto">
            <a:xfrm>
              <a:off x="2532756" y="2424177"/>
              <a:ext cx="401523" cy="27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+/+</a:t>
              </a:r>
            </a:p>
          </p:txBody>
        </p:sp>
        <p:sp>
          <p:nvSpPr>
            <p:cNvPr id="60447" name="TextBox 43"/>
            <p:cNvSpPr txBox="1">
              <a:spLocks noChangeArrowheads="1"/>
            </p:cNvSpPr>
            <p:nvPr/>
          </p:nvSpPr>
          <p:spPr bwMode="auto">
            <a:xfrm>
              <a:off x="1445628" y="2424177"/>
              <a:ext cx="342802" cy="27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-/-</a:t>
              </a:r>
            </a:p>
          </p:txBody>
        </p:sp>
      </p:grpSp>
      <p:grpSp>
        <p:nvGrpSpPr>
          <p:cNvPr id="60419" name="Group 13"/>
          <p:cNvGrpSpPr>
            <a:grpSpLocks/>
          </p:cNvGrpSpPr>
          <p:nvPr/>
        </p:nvGrpSpPr>
        <p:grpSpPr bwMode="auto">
          <a:xfrm>
            <a:off x="4616450" y="2635250"/>
            <a:ext cx="1574800" cy="2546350"/>
            <a:chOff x="2883772" y="152977"/>
            <a:chExt cx="1575137" cy="2545775"/>
          </a:xfrm>
        </p:grpSpPr>
        <p:pic>
          <p:nvPicPr>
            <p:cNvPr id="60440" name="Picture 6" descr="IMG_6760.JP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2373837" y="662912"/>
              <a:ext cx="2531491" cy="1511621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441" name="TextBox 11"/>
            <p:cNvSpPr txBox="1">
              <a:spLocks noChangeArrowheads="1"/>
            </p:cNvSpPr>
            <p:nvPr/>
          </p:nvSpPr>
          <p:spPr bwMode="auto">
            <a:xfrm>
              <a:off x="2959988" y="152977"/>
              <a:ext cx="922535" cy="27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b="0" i="0">
                  <a:solidFill>
                    <a:srgbClr val="FFFFFF"/>
                  </a:solidFill>
                  <a:latin typeface="Calibri" charset="0"/>
                </a:rPr>
                <a:t>A619/</a:t>
              </a:r>
              <a:r>
                <a:rPr lang="en-US" sz="1200" b="0">
                  <a:solidFill>
                    <a:srgbClr val="FFFFFF"/>
                  </a:solidFill>
                  <a:latin typeface="Calibri" charset="0"/>
                </a:rPr>
                <a:t>nod-1</a:t>
              </a:r>
            </a:p>
          </p:txBody>
        </p:sp>
        <p:sp>
          <p:nvSpPr>
            <p:cNvPr id="60442" name="TextBox 32"/>
            <p:cNvSpPr txBox="1">
              <a:spLocks noChangeArrowheads="1"/>
            </p:cNvSpPr>
            <p:nvPr/>
          </p:nvSpPr>
          <p:spPr bwMode="auto">
            <a:xfrm>
              <a:off x="4057185" y="2424177"/>
              <a:ext cx="401724" cy="27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+/+</a:t>
              </a:r>
            </a:p>
          </p:txBody>
        </p:sp>
        <p:sp>
          <p:nvSpPr>
            <p:cNvPr id="60443" name="TextBox 44"/>
            <p:cNvSpPr txBox="1">
              <a:spLocks noChangeArrowheads="1"/>
            </p:cNvSpPr>
            <p:nvPr/>
          </p:nvSpPr>
          <p:spPr bwMode="auto">
            <a:xfrm>
              <a:off x="2959988" y="2424177"/>
              <a:ext cx="342974" cy="27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-/-</a:t>
              </a:r>
            </a:p>
          </p:txBody>
        </p:sp>
      </p:grpSp>
      <p:grpSp>
        <p:nvGrpSpPr>
          <p:cNvPr id="60420" name="Group 7"/>
          <p:cNvGrpSpPr>
            <a:grpSpLocks/>
          </p:cNvGrpSpPr>
          <p:nvPr/>
        </p:nvGrpSpPr>
        <p:grpSpPr bwMode="auto">
          <a:xfrm>
            <a:off x="6137275" y="2635250"/>
            <a:ext cx="1576388" cy="2546350"/>
            <a:chOff x="4408371" y="152977"/>
            <a:chExt cx="1575070" cy="2545774"/>
          </a:xfrm>
        </p:grpSpPr>
        <p:pic>
          <p:nvPicPr>
            <p:cNvPr id="60436" name="Picture 22" descr="IMG_6790.JPG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3898438" y="662911"/>
              <a:ext cx="2531490" cy="1511622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437" name="TextBox 12"/>
            <p:cNvSpPr txBox="1">
              <a:spLocks noChangeArrowheads="1"/>
            </p:cNvSpPr>
            <p:nvPr/>
          </p:nvSpPr>
          <p:spPr bwMode="auto">
            <a:xfrm>
              <a:off x="4408371" y="152977"/>
              <a:ext cx="996117" cy="27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b="0" i="0">
                  <a:solidFill>
                    <a:srgbClr val="FFFFFF"/>
                  </a:solidFill>
                  <a:latin typeface="Calibri" charset="0"/>
                </a:rPr>
                <a:t>A619/</a:t>
              </a:r>
              <a:r>
                <a:rPr lang="en-US" sz="1200" b="0">
                  <a:solidFill>
                    <a:srgbClr val="FFFFFF"/>
                  </a:solidFill>
                  <a:latin typeface="Calibri" charset="0"/>
                </a:rPr>
                <a:t>nod-RS</a:t>
              </a:r>
            </a:p>
          </p:txBody>
        </p:sp>
        <p:sp>
          <p:nvSpPr>
            <p:cNvPr id="60438" name="TextBox 33"/>
            <p:cNvSpPr txBox="1">
              <a:spLocks noChangeArrowheads="1"/>
            </p:cNvSpPr>
            <p:nvPr/>
          </p:nvSpPr>
          <p:spPr bwMode="auto">
            <a:xfrm>
              <a:off x="5582139" y="2424176"/>
              <a:ext cx="401302" cy="27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+/+</a:t>
              </a:r>
            </a:p>
          </p:txBody>
        </p:sp>
        <p:sp>
          <p:nvSpPr>
            <p:cNvPr id="60439" name="TextBox 45"/>
            <p:cNvSpPr txBox="1">
              <a:spLocks noChangeArrowheads="1"/>
            </p:cNvSpPr>
            <p:nvPr/>
          </p:nvSpPr>
          <p:spPr bwMode="auto">
            <a:xfrm>
              <a:off x="4408371" y="2424176"/>
              <a:ext cx="342613" cy="27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-/-</a:t>
              </a:r>
            </a:p>
          </p:txBody>
        </p:sp>
      </p:grpSp>
      <p:grpSp>
        <p:nvGrpSpPr>
          <p:cNvPr id="60421" name="Group 1"/>
          <p:cNvGrpSpPr>
            <a:grpSpLocks/>
          </p:cNvGrpSpPr>
          <p:nvPr/>
        </p:nvGrpSpPr>
        <p:grpSpPr bwMode="auto">
          <a:xfrm>
            <a:off x="3022600" y="2635250"/>
            <a:ext cx="1647825" cy="2546350"/>
            <a:chOff x="5918182" y="152977"/>
            <a:chExt cx="1647487" cy="2545777"/>
          </a:xfrm>
        </p:grpSpPr>
        <p:pic>
          <p:nvPicPr>
            <p:cNvPr id="60432" name="Picture 2" descr="IMG_6901.JPG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5444436" y="626724"/>
              <a:ext cx="2531492" cy="1584000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433" name="TextBox 24"/>
            <p:cNvSpPr txBox="1">
              <a:spLocks noChangeArrowheads="1"/>
            </p:cNvSpPr>
            <p:nvPr/>
          </p:nvSpPr>
          <p:spPr bwMode="auto">
            <a:xfrm>
              <a:off x="5918182" y="152977"/>
              <a:ext cx="891992" cy="27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b="0" i="0">
                  <a:solidFill>
                    <a:srgbClr val="FFFFFF"/>
                  </a:solidFill>
                  <a:latin typeface="Calibri" charset="0"/>
                </a:rPr>
                <a:t>W22/</a:t>
              </a:r>
              <a:r>
                <a:rPr lang="en-US" sz="1200" b="0">
                  <a:solidFill>
                    <a:srgbClr val="FFFFFF"/>
                  </a:solidFill>
                  <a:latin typeface="Calibri" charset="0"/>
                </a:rPr>
                <a:t>nod-1</a:t>
              </a:r>
            </a:p>
          </p:txBody>
        </p:sp>
        <p:sp>
          <p:nvSpPr>
            <p:cNvPr id="60434" name="TextBox 27"/>
            <p:cNvSpPr txBox="1">
              <a:spLocks noChangeArrowheads="1"/>
            </p:cNvSpPr>
            <p:nvPr/>
          </p:nvSpPr>
          <p:spPr bwMode="auto">
            <a:xfrm>
              <a:off x="5918182" y="2424179"/>
              <a:ext cx="342830" cy="2745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-/-</a:t>
              </a:r>
            </a:p>
          </p:txBody>
        </p:sp>
        <p:sp>
          <p:nvSpPr>
            <p:cNvPr id="60435" name="TextBox 40"/>
            <p:cNvSpPr txBox="1">
              <a:spLocks noChangeArrowheads="1"/>
            </p:cNvSpPr>
            <p:nvPr/>
          </p:nvSpPr>
          <p:spPr bwMode="auto">
            <a:xfrm>
              <a:off x="7164114" y="2424178"/>
              <a:ext cx="401555" cy="27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+/+</a:t>
              </a:r>
            </a:p>
          </p:txBody>
        </p:sp>
      </p:grpSp>
      <p:grpSp>
        <p:nvGrpSpPr>
          <p:cNvPr id="60422" name="Group 3"/>
          <p:cNvGrpSpPr>
            <a:grpSpLocks/>
          </p:cNvGrpSpPr>
          <p:nvPr/>
        </p:nvGrpSpPr>
        <p:grpSpPr bwMode="auto">
          <a:xfrm>
            <a:off x="7659688" y="2635250"/>
            <a:ext cx="1492250" cy="2546350"/>
            <a:chOff x="7515155" y="152977"/>
            <a:chExt cx="1492225" cy="2545779"/>
          </a:xfrm>
        </p:grpSpPr>
        <p:pic>
          <p:nvPicPr>
            <p:cNvPr id="60428" name="Picture 5" descr="IMG_6894.JPG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5400000">
              <a:off x="6963771" y="704362"/>
              <a:ext cx="2531494" cy="1428725"/>
            </a:xfrm>
            <a:prstGeom prst="rect">
              <a:avLst/>
            </a:prstGeom>
            <a:noFill/>
            <a:ln w="9525">
              <a:solidFill>
                <a:srgbClr val="FFFFFF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429" name="TextBox 39"/>
            <p:cNvSpPr txBox="1">
              <a:spLocks noChangeArrowheads="1"/>
            </p:cNvSpPr>
            <p:nvPr/>
          </p:nvSpPr>
          <p:spPr bwMode="auto">
            <a:xfrm>
              <a:off x="7515155" y="152977"/>
              <a:ext cx="1041383" cy="27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b="0" i="0">
                  <a:solidFill>
                    <a:srgbClr val="FFFFFF"/>
                  </a:solidFill>
                  <a:latin typeface="Calibri" charset="0"/>
                </a:rPr>
                <a:t>Mo17/</a:t>
              </a:r>
              <a:r>
                <a:rPr lang="en-US" sz="1200" b="0">
                  <a:solidFill>
                    <a:srgbClr val="FFFFFF"/>
                  </a:solidFill>
                  <a:latin typeface="Calibri" charset="0"/>
                </a:rPr>
                <a:t>nod-RS</a:t>
              </a:r>
            </a:p>
          </p:txBody>
        </p:sp>
        <p:sp>
          <p:nvSpPr>
            <p:cNvPr id="60430" name="TextBox 41"/>
            <p:cNvSpPr txBox="1">
              <a:spLocks noChangeArrowheads="1"/>
            </p:cNvSpPr>
            <p:nvPr/>
          </p:nvSpPr>
          <p:spPr bwMode="auto">
            <a:xfrm>
              <a:off x="7515155" y="2424180"/>
              <a:ext cx="342894" cy="27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-/-</a:t>
              </a:r>
            </a:p>
          </p:txBody>
        </p:sp>
        <p:sp>
          <p:nvSpPr>
            <p:cNvPr id="60431" name="TextBox 50"/>
            <p:cNvSpPr txBox="1">
              <a:spLocks noChangeArrowheads="1"/>
            </p:cNvSpPr>
            <p:nvPr/>
          </p:nvSpPr>
          <p:spPr bwMode="auto">
            <a:xfrm>
              <a:off x="8605749" y="2424180"/>
              <a:ext cx="401631" cy="2745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572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1200" i="0">
                  <a:solidFill>
                    <a:schemeClr val="bg1"/>
                  </a:solidFill>
                  <a:latin typeface="Calibri" charset="0"/>
                </a:rPr>
                <a:t>+/+</a:t>
              </a:r>
            </a:p>
          </p:txBody>
        </p:sp>
      </p:grpSp>
      <p:sp>
        <p:nvSpPr>
          <p:cNvPr id="60425" name="Text Box 34"/>
          <p:cNvSpPr txBox="1">
            <a:spLocks noChangeArrowheads="1"/>
          </p:cNvSpPr>
          <p:nvPr/>
        </p:nvSpPr>
        <p:spPr bwMode="auto">
          <a:xfrm>
            <a:off x="7223125" y="5686425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endParaRPr lang="en-US" b="0" i="0"/>
          </a:p>
        </p:txBody>
      </p:sp>
      <p:sp>
        <p:nvSpPr>
          <p:cNvPr id="60427" name="TextBox 1"/>
          <p:cNvSpPr txBox="1">
            <a:spLocks noChangeArrowheads="1"/>
          </p:cNvSpPr>
          <p:nvPr/>
        </p:nvSpPr>
        <p:spPr bwMode="auto">
          <a:xfrm>
            <a:off x="742438" y="895669"/>
            <a:ext cx="7485063" cy="11337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3200" b="0" i="0" dirty="0"/>
              <a:t>The phenotype of </a:t>
            </a:r>
            <a:r>
              <a:rPr lang="en-US" sz="3200" b="0" dirty="0"/>
              <a:t>nod </a:t>
            </a:r>
            <a:r>
              <a:rPr lang="en-US" sz="3200" b="0" i="0" dirty="0"/>
              <a:t>is dependent on inbred background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4800" y="457200"/>
            <a:ext cx="7772400" cy="1143000"/>
          </a:xfrm>
        </p:spPr>
        <p:txBody>
          <a:bodyPr/>
          <a:lstStyle/>
          <a:p>
            <a:pPr eaLnBrk="1" hangingPunct="1"/>
            <a:r>
              <a:rPr lang="en-US" i="1">
                <a:latin typeface="Arial" charset="0"/>
                <a:ea typeface="ＭＳ Ｐゴシック" charset="0"/>
                <a:cs typeface="ＭＳ Ｐゴシック" charset="0"/>
              </a:rPr>
              <a:t>Lgn-R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phenotype is suppressed in Mo17</a:t>
            </a:r>
          </a:p>
        </p:txBody>
      </p:sp>
      <p:pic>
        <p:nvPicPr>
          <p:cNvPr id="1034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0" y="2155825"/>
            <a:ext cx="3429000" cy="2546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0355" name="Text Box 4"/>
          <p:cNvSpPr txBox="1">
            <a:spLocks noChangeArrowheads="1"/>
          </p:cNvSpPr>
          <p:nvPr/>
        </p:nvSpPr>
        <p:spPr bwMode="auto">
          <a:xfrm>
            <a:off x="1066800" y="4800600"/>
            <a:ext cx="7010400" cy="822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/>
              <a:t>         B73   </a:t>
            </a:r>
            <a:r>
              <a:rPr lang="en-US" b="0"/>
              <a:t>Lgn-R</a:t>
            </a:r>
            <a:r>
              <a:rPr lang="en-US" b="0" i="0"/>
              <a:t>/+          Mo17         </a:t>
            </a:r>
            <a:r>
              <a:rPr lang="en-US" b="0"/>
              <a:t>Lgn-R</a:t>
            </a:r>
            <a:r>
              <a:rPr lang="en-US" b="0" i="0"/>
              <a:t>/+		         (B73)			    (Mo17)</a:t>
            </a:r>
          </a:p>
        </p:txBody>
      </p:sp>
      <p:pic>
        <p:nvPicPr>
          <p:cNvPr id="103429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338" y="1698625"/>
            <a:ext cx="2876550" cy="29591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376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124200"/>
            <a:ext cx="2895600" cy="2652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6258" name="Text Box 3"/>
          <p:cNvSpPr txBox="1">
            <a:spLocks noChangeArrowheads="1"/>
          </p:cNvSpPr>
          <p:nvPr/>
        </p:nvSpPr>
        <p:spPr bwMode="auto">
          <a:xfrm>
            <a:off x="990600" y="304800"/>
            <a:ext cx="7620000" cy="1373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0" i="0"/>
              <a:t>Duplicate gene is normally expressed at low levels in roots and not in shoots, but is expressed at high levels in </a:t>
            </a:r>
            <a:r>
              <a:rPr lang="en-US" sz="2800" b="0"/>
              <a:t>Lgn-R</a:t>
            </a:r>
            <a:r>
              <a:rPr lang="en-US" sz="2800" b="0" i="0"/>
              <a:t> mutants</a:t>
            </a:r>
            <a:endParaRPr lang="en-US" b="0" i="0"/>
          </a:p>
        </p:txBody>
      </p:sp>
      <p:sp>
        <p:nvSpPr>
          <p:cNvPr id="96259" name="Text Box 4"/>
          <p:cNvSpPr txBox="1">
            <a:spLocks noChangeArrowheads="1"/>
          </p:cNvSpPr>
          <p:nvPr/>
        </p:nvSpPr>
        <p:spPr bwMode="auto">
          <a:xfrm>
            <a:off x="7010400" y="5867400"/>
            <a:ext cx="18288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 i="0"/>
              <a:t>Moon et al 2013</a:t>
            </a:r>
            <a:endParaRPr lang="en-US" b="0" i="0"/>
          </a:p>
        </p:txBody>
      </p:sp>
      <p:pic>
        <p:nvPicPr>
          <p:cNvPr id="37376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2438400"/>
            <a:ext cx="6172200" cy="3781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96261" name="Text Box 6"/>
          <p:cNvSpPr txBox="1">
            <a:spLocks noChangeArrowheads="1"/>
          </p:cNvSpPr>
          <p:nvPr/>
        </p:nvSpPr>
        <p:spPr bwMode="auto">
          <a:xfrm>
            <a:off x="914400" y="6172200"/>
            <a:ext cx="41148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/>
              <a:t>QTeller</a:t>
            </a:r>
          </a:p>
        </p:txBody>
      </p:sp>
    </p:spTree>
    <p:extLst>
      <p:ext uri="{BB962C8B-B14F-4D97-AF65-F5344CB8AC3E}">
        <p14:creationId xmlns:p14="http://schemas.microsoft.com/office/powerpoint/2010/main" val="331332697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01" name="Rectangle 2"/>
          <p:cNvSpPr>
            <a:spLocks noGrp="1" noChangeArrowheads="1"/>
          </p:cNvSpPr>
          <p:nvPr>
            <p:ph type="ctrTitle"/>
          </p:nvPr>
        </p:nvSpPr>
        <p:spPr>
          <a:xfrm>
            <a:off x="152400" y="152400"/>
            <a:ext cx="8991600" cy="1066800"/>
          </a:xfrm>
        </p:spPr>
        <p:txBody>
          <a:bodyPr/>
          <a:lstStyle/>
          <a:p>
            <a:pPr eaLnBrk="1" hangingPunct="1"/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Used recombinant </a:t>
            </a:r>
            <a:r>
              <a:rPr lang="en-US" sz="3200" dirty="0" err="1">
                <a:latin typeface="Arial" charset="0"/>
                <a:ea typeface="ＭＳ Ｐゴシック" charset="0"/>
                <a:cs typeface="ＭＳ Ｐゴシック" charset="0"/>
              </a:rPr>
              <a:t>inbreds</a:t>
            </a:r>
            <a:r>
              <a:rPr lang="en-US" sz="3200" dirty="0">
                <a:latin typeface="Arial" charset="0"/>
                <a:ea typeface="ＭＳ Ｐゴシック" charset="0"/>
                <a:cs typeface="ＭＳ Ｐゴシック" charset="0"/>
              </a:rPr>
              <a:t> to identify a major QTL, then backcrossed to develop a near isogenic line (NIL)</a:t>
            </a:r>
            <a:endParaRPr lang="en-US" dirty="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2402" name="Text Box 3"/>
          <p:cNvSpPr txBox="1">
            <a:spLocks noChangeArrowheads="1"/>
          </p:cNvSpPr>
          <p:nvPr/>
        </p:nvSpPr>
        <p:spPr bwMode="auto">
          <a:xfrm>
            <a:off x="1317625" y="838200"/>
            <a:ext cx="1841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endParaRPr lang="en-US" b="0" i="0"/>
          </a:p>
        </p:txBody>
      </p:sp>
      <p:pic>
        <p:nvPicPr>
          <p:cNvPr id="141316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371600"/>
            <a:ext cx="180340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17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400" y="14478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18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4478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406" name="Text Box 7"/>
          <p:cNvSpPr txBox="1">
            <a:spLocks noChangeArrowheads="1"/>
          </p:cNvSpPr>
          <p:nvPr/>
        </p:nvSpPr>
        <p:spPr bwMode="auto">
          <a:xfrm>
            <a:off x="228600" y="2590800"/>
            <a:ext cx="2590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0" dirty="0" err="1"/>
              <a:t>Lgn</a:t>
            </a:r>
            <a:r>
              <a:rPr lang="en-US" sz="2000" b="0" dirty="0"/>
              <a:t>-R</a:t>
            </a:r>
            <a:r>
              <a:rPr lang="en-US" sz="2000" b="0" i="0" dirty="0"/>
              <a:t>/IBM  </a:t>
            </a:r>
          </a:p>
          <a:p>
            <a:pPr algn="ctr">
              <a:lnSpc>
                <a:spcPct val="100000"/>
              </a:lnSpc>
            </a:pPr>
            <a:r>
              <a:rPr lang="en-US" sz="2000" b="0" i="0" dirty="0" err="1"/>
              <a:t>chr</a:t>
            </a:r>
            <a:r>
              <a:rPr lang="en-US" sz="2000" b="0" i="0" dirty="0"/>
              <a:t> 1      </a:t>
            </a:r>
            <a:r>
              <a:rPr lang="en-US" sz="2000" b="0" i="0" dirty="0" err="1"/>
              <a:t>chr</a:t>
            </a:r>
            <a:r>
              <a:rPr lang="en-US" sz="2000" b="0" i="0" dirty="0"/>
              <a:t> 9</a:t>
            </a:r>
          </a:p>
        </p:txBody>
      </p:sp>
      <p:sp>
        <p:nvSpPr>
          <p:cNvPr id="102407" name="Text Box 8"/>
          <p:cNvSpPr txBox="1">
            <a:spLocks noChangeArrowheads="1"/>
          </p:cNvSpPr>
          <p:nvPr/>
        </p:nvSpPr>
        <p:spPr bwMode="auto">
          <a:xfrm>
            <a:off x="2362200" y="16764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/>
              <a:t>Lgn-R</a:t>
            </a:r>
          </a:p>
        </p:txBody>
      </p:sp>
      <p:sp>
        <p:nvSpPr>
          <p:cNvPr id="102408" name="Line 9"/>
          <p:cNvSpPr>
            <a:spLocks noChangeShapeType="1"/>
          </p:cNvSpPr>
          <p:nvPr/>
        </p:nvSpPr>
        <p:spPr bwMode="auto">
          <a:xfrm>
            <a:off x="2286000" y="19050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09" name="Text Box 10"/>
          <p:cNvSpPr txBox="1">
            <a:spLocks noChangeArrowheads="1"/>
          </p:cNvSpPr>
          <p:nvPr/>
        </p:nvSpPr>
        <p:spPr bwMode="auto">
          <a:xfrm>
            <a:off x="3657600" y="1752600"/>
            <a:ext cx="1143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/>
              <a:t>X</a:t>
            </a:r>
          </a:p>
        </p:txBody>
      </p:sp>
      <p:pic>
        <p:nvPicPr>
          <p:cNvPr id="141323" name="Picture 11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6800" y="14478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24" name="Picture 1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4478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25" name="Picture 1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600" y="14478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26" name="Picture 1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8400" y="14478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27" name="Picture 1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700" y="43434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28" name="Picture 1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3550" y="43434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29" name="Picture 1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5550" y="43434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30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350" y="43434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418" name="Text Box 19"/>
          <p:cNvSpPr txBox="1">
            <a:spLocks noChangeArrowheads="1"/>
          </p:cNvSpPr>
          <p:nvPr/>
        </p:nvSpPr>
        <p:spPr bwMode="auto">
          <a:xfrm>
            <a:off x="3200400" y="45720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dirty="0" err="1"/>
              <a:t>Lgn</a:t>
            </a:r>
            <a:r>
              <a:rPr lang="en-US" b="0" dirty="0"/>
              <a:t>-R</a:t>
            </a:r>
          </a:p>
        </p:txBody>
      </p:sp>
      <p:sp>
        <p:nvSpPr>
          <p:cNvPr id="102419" name="Line 20"/>
          <p:cNvSpPr>
            <a:spLocks noChangeShapeType="1"/>
          </p:cNvSpPr>
          <p:nvPr/>
        </p:nvSpPr>
        <p:spPr bwMode="auto">
          <a:xfrm>
            <a:off x="3124200" y="48006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20" name="Text Box 21"/>
          <p:cNvSpPr txBox="1">
            <a:spLocks noChangeArrowheads="1"/>
          </p:cNvSpPr>
          <p:nvPr/>
        </p:nvSpPr>
        <p:spPr bwMode="auto">
          <a:xfrm>
            <a:off x="4572000" y="2620963"/>
            <a:ext cx="2590800" cy="85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2000" b="0" i="0"/>
              <a:t>B73   </a:t>
            </a:r>
          </a:p>
          <a:p>
            <a:pPr algn="ctr">
              <a:lnSpc>
                <a:spcPct val="100000"/>
              </a:lnSpc>
            </a:pPr>
            <a:r>
              <a:rPr lang="en-US" sz="2000" b="0" i="0"/>
              <a:t> chr 1      chr 9</a:t>
            </a:r>
          </a:p>
        </p:txBody>
      </p:sp>
      <p:sp>
        <p:nvSpPr>
          <p:cNvPr id="102421" name="Line 22"/>
          <p:cNvSpPr>
            <a:spLocks noChangeShapeType="1"/>
          </p:cNvSpPr>
          <p:nvPr/>
        </p:nvSpPr>
        <p:spPr bwMode="auto">
          <a:xfrm>
            <a:off x="3886200" y="26670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22" name="Line 23"/>
          <p:cNvSpPr>
            <a:spLocks noChangeShapeType="1"/>
          </p:cNvSpPr>
          <p:nvPr/>
        </p:nvSpPr>
        <p:spPr bwMode="auto">
          <a:xfrm>
            <a:off x="3886200" y="3352800"/>
            <a:ext cx="0" cy="60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23" name="Text Box 24"/>
          <p:cNvSpPr txBox="1">
            <a:spLocks noChangeArrowheads="1"/>
          </p:cNvSpPr>
          <p:nvPr/>
        </p:nvSpPr>
        <p:spPr bwMode="auto">
          <a:xfrm>
            <a:off x="3962400" y="3581400"/>
            <a:ext cx="838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800" b="0" i="0"/>
              <a:t>x B73</a:t>
            </a:r>
            <a:endParaRPr lang="en-US" b="0" i="0"/>
          </a:p>
        </p:txBody>
      </p:sp>
      <p:pic>
        <p:nvPicPr>
          <p:cNvPr id="141337" name="Picture 2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5888" y="4572000"/>
            <a:ext cx="390525" cy="209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38" name="Picture 2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8750" y="44196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39" name="Picture 2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2600" y="44196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40" name="Picture 2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4600" y="44196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141341" name="Picture 29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9400" y="4419600"/>
            <a:ext cx="3429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sp>
        <p:nvSpPr>
          <p:cNvPr id="102429" name="Text Box 30"/>
          <p:cNvSpPr txBox="1">
            <a:spLocks noChangeArrowheads="1"/>
          </p:cNvSpPr>
          <p:nvPr/>
        </p:nvSpPr>
        <p:spPr bwMode="auto">
          <a:xfrm>
            <a:off x="7010400" y="46482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dirty="0" err="1"/>
              <a:t>Lgn</a:t>
            </a:r>
            <a:r>
              <a:rPr lang="en-US" b="0" dirty="0"/>
              <a:t>-R</a:t>
            </a:r>
          </a:p>
        </p:txBody>
      </p:sp>
      <p:sp>
        <p:nvSpPr>
          <p:cNvPr id="102430" name="Line 31"/>
          <p:cNvSpPr>
            <a:spLocks noChangeShapeType="1"/>
          </p:cNvSpPr>
          <p:nvPr/>
        </p:nvSpPr>
        <p:spPr bwMode="auto">
          <a:xfrm>
            <a:off x="6953250" y="48768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431" name="Text Box 32"/>
          <p:cNvSpPr txBox="1">
            <a:spLocks noChangeArrowheads="1"/>
          </p:cNvSpPr>
          <p:nvPr/>
        </p:nvSpPr>
        <p:spPr bwMode="auto">
          <a:xfrm>
            <a:off x="304800" y="5562600"/>
            <a:ext cx="8229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/>
              <a:t>       Rescued (Sol-Mo17)             severe (sol-B73)</a:t>
            </a:r>
          </a:p>
        </p:txBody>
      </p:sp>
      <p:sp>
        <p:nvSpPr>
          <p:cNvPr id="102432" name="Text Box 33"/>
          <p:cNvSpPr txBox="1">
            <a:spLocks noChangeArrowheads="1"/>
          </p:cNvSpPr>
          <p:nvPr/>
        </p:nvSpPr>
        <p:spPr bwMode="auto">
          <a:xfrm>
            <a:off x="1828800" y="6248400"/>
            <a:ext cx="4724400" cy="476250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/>
              <a:t>Sympathy for the ligule - Sol</a:t>
            </a:r>
          </a:p>
        </p:txBody>
      </p:sp>
      <p:sp>
        <p:nvSpPr>
          <p:cNvPr id="102433" name="Text Box 34"/>
          <p:cNvSpPr txBox="1">
            <a:spLocks noChangeArrowheads="1"/>
          </p:cNvSpPr>
          <p:nvPr/>
        </p:nvSpPr>
        <p:spPr bwMode="auto">
          <a:xfrm>
            <a:off x="381000" y="4419600"/>
            <a:ext cx="13716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/>
              <a:t>Sol-M</a:t>
            </a:r>
          </a:p>
        </p:txBody>
      </p:sp>
      <p:sp>
        <p:nvSpPr>
          <p:cNvPr id="102434" name="Line 35"/>
          <p:cNvSpPr>
            <a:spLocks noChangeShapeType="1"/>
          </p:cNvSpPr>
          <p:nvPr/>
        </p:nvSpPr>
        <p:spPr bwMode="auto">
          <a:xfrm>
            <a:off x="1295400" y="4648200"/>
            <a:ext cx="1524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1" name="Title 1"/>
          <p:cNvSpPr>
            <a:spLocks noGrp="1"/>
          </p:cNvSpPr>
          <p:nvPr>
            <p:ph type="title"/>
          </p:nvPr>
        </p:nvSpPr>
        <p:spPr>
          <a:xfrm>
            <a:off x="-257969" y="-57727"/>
            <a:ext cx="9726613" cy="1325563"/>
          </a:xfrm>
        </p:spPr>
        <p:txBody>
          <a:bodyPr/>
          <a:lstStyle/>
          <a:p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The NIL (Sol) Partially Rescues the </a:t>
            </a:r>
            <a:r>
              <a:rPr lang="en-US" sz="3600" i="1" dirty="0" err="1">
                <a:latin typeface="Arial" charset="0"/>
                <a:ea typeface="ＭＳ Ｐゴシック" charset="0"/>
                <a:cs typeface="ＭＳ Ｐゴシック" charset="0"/>
              </a:rPr>
              <a:t>Lgn</a:t>
            </a:r>
            <a:r>
              <a:rPr lang="en-US" sz="3600" i="1" dirty="0">
                <a:latin typeface="Arial" charset="0"/>
                <a:ea typeface="ＭＳ Ｐゴシック" charset="0"/>
                <a:cs typeface="ＭＳ Ｐゴシック" charset="0"/>
              </a:rPr>
              <a:t>-R/+</a:t>
            </a:r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 Phenotype</a:t>
            </a:r>
          </a:p>
        </p:txBody>
      </p:sp>
      <p:pic>
        <p:nvPicPr>
          <p:cNvPr id="122883" name="Shape 316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066" r="1370"/>
          <a:stretch>
            <a:fillRect/>
          </a:stretch>
        </p:blipFill>
        <p:spPr bwMode="auto">
          <a:xfrm rot="5400000">
            <a:off x="-311150" y="1955800"/>
            <a:ext cx="5335588" cy="4554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884" name="Shape 318"/>
          <p:cNvSpPr txBox="1">
            <a:spLocks noChangeArrowheads="1"/>
          </p:cNvSpPr>
          <p:nvPr/>
        </p:nvSpPr>
        <p:spPr bwMode="auto">
          <a:xfrm>
            <a:off x="-74613" y="1600200"/>
            <a:ext cx="941388" cy="519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00"/>
              </a:buClr>
              <a:buSzPct val="25000"/>
            </a:pPr>
            <a:r>
              <a:rPr lang="en-US" sz="21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WT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21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Mo17</a:t>
            </a:r>
          </a:p>
        </p:txBody>
      </p:sp>
      <p:sp>
        <p:nvSpPr>
          <p:cNvPr id="122885" name="Shape 319"/>
          <p:cNvSpPr txBox="1">
            <a:spLocks noChangeArrowheads="1"/>
          </p:cNvSpPr>
          <p:nvPr/>
        </p:nvSpPr>
        <p:spPr bwMode="auto">
          <a:xfrm>
            <a:off x="2089150" y="1600200"/>
            <a:ext cx="992188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US" sz="2100">
                <a:solidFill>
                  <a:srgbClr val="000000"/>
                </a:solidFill>
                <a:cs typeface="Arial" charset="0"/>
                <a:sym typeface="Arial" charset="0"/>
              </a:rPr>
              <a:t>Lgn-R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21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Mo17</a:t>
            </a:r>
          </a:p>
        </p:txBody>
      </p:sp>
      <p:sp>
        <p:nvSpPr>
          <p:cNvPr id="122886" name="Shape 321"/>
          <p:cNvSpPr txBox="1">
            <a:spLocks noChangeArrowheads="1"/>
          </p:cNvSpPr>
          <p:nvPr/>
        </p:nvSpPr>
        <p:spPr bwMode="auto">
          <a:xfrm>
            <a:off x="2859088" y="2111375"/>
            <a:ext cx="985837" cy="954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US" sz="2100">
                <a:solidFill>
                  <a:srgbClr val="000000"/>
                </a:solidFill>
                <a:cs typeface="Arial" charset="0"/>
                <a:sym typeface="Arial" charset="0"/>
              </a:rPr>
              <a:t>Lgn-R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21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NIL</a:t>
            </a:r>
          </a:p>
        </p:txBody>
      </p:sp>
      <p:sp>
        <p:nvSpPr>
          <p:cNvPr id="122887" name="Shape 322"/>
          <p:cNvSpPr txBox="1">
            <a:spLocks noChangeArrowheads="1"/>
          </p:cNvSpPr>
          <p:nvPr/>
        </p:nvSpPr>
        <p:spPr bwMode="auto">
          <a:xfrm>
            <a:off x="3533775" y="2973388"/>
            <a:ext cx="1071563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US" sz="2100">
                <a:solidFill>
                  <a:srgbClr val="000000"/>
                </a:solidFill>
                <a:cs typeface="Arial" charset="0"/>
                <a:sym typeface="Arial" charset="0"/>
              </a:rPr>
              <a:t>Lgn-R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21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B73</a:t>
            </a:r>
          </a:p>
        </p:txBody>
      </p:sp>
      <p:sp>
        <p:nvSpPr>
          <p:cNvPr id="122888" name="Shape 103"/>
          <p:cNvSpPr>
            <a:spLocks noChangeArrowheads="1"/>
          </p:cNvSpPr>
          <p:nvPr/>
        </p:nvSpPr>
        <p:spPr bwMode="auto">
          <a:xfrm>
            <a:off x="4611688" y="2700338"/>
            <a:ext cx="4448175" cy="4157662"/>
          </a:xfrm>
          <a:prstGeom prst="rect">
            <a:avLst/>
          </a:prstGeom>
          <a:blipFill dpi="0" rotWithShape="1">
            <a:blip r:embed="rId4"/>
            <a:srcRect/>
            <a:stretch>
              <a:fillRect/>
            </a:stretch>
          </a:blip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/>
          <a:lstStyle/>
          <a:p>
            <a:pPr>
              <a:lnSpc>
                <a:spcPct val="100000"/>
              </a:lnSpc>
              <a:spcBef>
                <a:spcPct val="0"/>
              </a:spcBef>
            </a:pPr>
            <a:endParaRPr lang="en-US" sz="1100">
              <a:solidFill>
                <a:srgbClr val="000000"/>
              </a:solidFill>
            </a:endParaRPr>
          </a:p>
        </p:txBody>
      </p:sp>
      <p:sp>
        <p:nvSpPr>
          <p:cNvPr id="122889" name="Text Box 1027"/>
          <p:cNvSpPr txBox="1">
            <a:spLocks noChangeArrowheads="1"/>
          </p:cNvSpPr>
          <p:nvPr/>
        </p:nvSpPr>
        <p:spPr bwMode="auto">
          <a:xfrm>
            <a:off x="5426075" y="2438400"/>
            <a:ext cx="974725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80" tIns="34290" rIns="68580" bIns="34290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/>
              <a:t>      </a:t>
            </a:r>
            <a:r>
              <a:rPr lang="en-US" sz="2100">
                <a:solidFill>
                  <a:schemeClr val="bg1"/>
                </a:solidFill>
              </a:rPr>
              <a:t>WT</a:t>
            </a:r>
          </a:p>
        </p:txBody>
      </p:sp>
      <p:sp>
        <p:nvSpPr>
          <p:cNvPr id="122890" name="Shape 318"/>
          <p:cNvSpPr txBox="1">
            <a:spLocks noChangeArrowheads="1"/>
          </p:cNvSpPr>
          <p:nvPr/>
        </p:nvSpPr>
        <p:spPr bwMode="auto">
          <a:xfrm>
            <a:off x="1189038" y="1600200"/>
            <a:ext cx="8509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00"/>
              </a:buClr>
              <a:buSzPct val="25000"/>
            </a:pPr>
            <a:r>
              <a:rPr lang="en-US" sz="21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WT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21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B73</a:t>
            </a:r>
          </a:p>
        </p:txBody>
      </p:sp>
      <p:sp>
        <p:nvSpPr>
          <p:cNvPr id="122891" name="Shape 321"/>
          <p:cNvSpPr txBox="1">
            <a:spLocks noChangeArrowheads="1"/>
          </p:cNvSpPr>
          <p:nvPr/>
        </p:nvSpPr>
        <p:spPr bwMode="auto">
          <a:xfrm>
            <a:off x="6629400" y="2855913"/>
            <a:ext cx="98583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US" sz="2100">
                <a:solidFill>
                  <a:schemeClr val="bg1"/>
                </a:solidFill>
                <a:cs typeface="Arial" charset="0"/>
                <a:sym typeface="Arial" charset="0"/>
              </a:rPr>
              <a:t>Lgn-R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2100">
                <a:solidFill>
                  <a:schemeClr val="bg1"/>
                </a:solidFill>
                <a:latin typeface="Calibri" charset="0"/>
                <a:cs typeface="Calibri" charset="0"/>
                <a:sym typeface="Calibri" charset="0"/>
              </a:rPr>
              <a:t>NIL</a:t>
            </a:r>
          </a:p>
        </p:txBody>
      </p:sp>
      <p:sp>
        <p:nvSpPr>
          <p:cNvPr id="122892" name="Shape 321"/>
          <p:cNvSpPr txBox="1">
            <a:spLocks noChangeArrowheads="1"/>
          </p:cNvSpPr>
          <p:nvPr/>
        </p:nvSpPr>
        <p:spPr bwMode="auto">
          <a:xfrm>
            <a:off x="8013700" y="2855913"/>
            <a:ext cx="985838" cy="954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68569" tIns="34275" rIns="68569" bIns="34275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Clr>
                <a:srgbClr val="000000"/>
              </a:buClr>
            </a:pPr>
            <a:r>
              <a:rPr lang="en-US" sz="2100">
                <a:solidFill>
                  <a:schemeClr val="bg1"/>
                </a:solidFill>
                <a:cs typeface="Arial" charset="0"/>
                <a:sym typeface="Arial" charset="0"/>
              </a:rPr>
              <a:t>Lgn-R</a:t>
            </a:r>
          </a:p>
          <a:p>
            <a:pPr algn="ctr">
              <a:buClr>
                <a:srgbClr val="000000"/>
              </a:buClr>
              <a:buSzPct val="25000"/>
            </a:pPr>
            <a:r>
              <a:rPr lang="en-US" sz="2100">
                <a:solidFill>
                  <a:schemeClr val="bg1"/>
                </a:solidFill>
                <a:latin typeface="Calibri" charset="0"/>
                <a:cs typeface="Calibri" charset="0"/>
                <a:sym typeface="Calibri" charset="0"/>
              </a:rPr>
              <a:t>B73</a:t>
            </a:r>
          </a:p>
        </p:txBody>
      </p:sp>
      <p:sp>
        <p:nvSpPr>
          <p:cNvPr id="7" name="Frame 6"/>
          <p:cNvSpPr/>
          <p:nvPr/>
        </p:nvSpPr>
        <p:spPr>
          <a:xfrm>
            <a:off x="2955925" y="2936875"/>
            <a:ext cx="712788" cy="3736975"/>
          </a:xfrm>
          <a:prstGeom prst="frame">
            <a:avLst>
              <a:gd name="adj1" fmla="val 533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905" name="Shape 329" descr="Lgn_9636 in Davis"/>
          <p:cNvPicPr preferRelativeResize="0"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375" y="1377950"/>
            <a:ext cx="3929063" cy="455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06" name="Shape 330"/>
          <p:cNvSpPr txBox="1">
            <a:spLocks noChangeArrowheads="1"/>
          </p:cNvSpPr>
          <p:nvPr/>
        </p:nvSpPr>
        <p:spPr bwMode="auto">
          <a:xfrm>
            <a:off x="4648200" y="6019800"/>
            <a:ext cx="4983163" cy="784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50000"/>
              </a:lnSpc>
              <a:buSzPct val="25000"/>
            </a:pPr>
            <a:r>
              <a:rPr lang="en-US" sz="1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                        </a:t>
            </a: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WT   Lgn-R   Lgn-R   Lgn-R  WT</a:t>
            </a:r>
          </a:p>
          <a:p>
            <a:pPr>
              <a:lnSpc>
                <a:spcPct val="50000"/>
              </a:lnSpc>
              <a:buSzPct val="25000"/>
            </a:pP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                      </a:t>
            </a:r>
            <a:r>
              <a:rPr lang="en-US" sz="2100" b="0" i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 B73       NIL      B73</a:t>
            </a:r>
          </a:p>
          <a:p>
            <a:pPr algn="ctr">
              <a:lnSpc>
                <a:spcPct val="40000"/>
              </a:lnSpc>
              <a:spcBef>
                <a:spcPts val="600"/>
              </a:spcBef>
            </a:pPr>
            <a:endParaRPr lang="en-US" sz="1100" b="0">
              <a:solidFill>
                <a:srgbClr val="000000"/>
              </a:solidFill>
              <a:latin typeface="Calibri" charset="0"/>
              <a:cs typeface="Calibri" charset="0"/>
              <a:sym typeface="Calibri" charset="0"/>
            </a:endParaRPr>
          </a:p>
          <a:p>
            <a:pPr>
              <a:lnSpc>
                <a:spcPct val="40000"/>
              </a:lnSpc>
              <a:spcBef>
                <a:spcPts val="600"/>
              </a:spcBef>
            </a:pPr>
            <a:endParaRPr lang="en-US" sz="1100" b="0">
              <a:solidFill>
                <a:srgbClr val="000000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23907" name="Shape 331"/>
          <p:cNvSpPr txBox="1">
            <a:spLocks noChangeArrowheads="1"/>
          </p:cNvSpPr>
          <p:nvPr/>
        </p:nvSpPr>
        <p:spPr bwMode="auto">
          <a:xfrm>
            <a:off x="231775" y="1190625"/>
            <a:ext cx="45243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SzPct val="25000"/>
            </a:pP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Average Plant Height In </a:t>
            </a:r>
          </a:p>
          <a:p>
            <a:pPr algn="ctr">
              <a:buSzPct val="25000"/>
            </a:pP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Different Temperatures</a:t>
            </a:r>
          </a:p>
          <a:p>
            <a:endParaRPr lang="en-US" sz="1100" b="0">
              <a:solidFill>
                <a:srgbClr val="000000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23908" name="Shape 332"/>
          <p:cNvSpPr txBox="1">
            <a:spLocks noChangeArrowheads="1"/>
          </p:cNvSpPr>
          <p:nvPr/>
        </p:nvSpPr>
        <p:spPr bwMode="auto">
          <a:xfrm>
            <a:off x="4149725" y="1239838"/>
            <a:ext cx="669925" cy="554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</a:pPr>
            <a:r>
              <a:rPr lang="en-US" sz="2100" b="0" u="sng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Key</a:t>
            </a:r>
          </a:p>
          <a:p>
            <a:endParaRPr lang="en-US" sz="1100" b="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23909" name="Shape 333"/>
          <p:cNvSpPr>
            <a:spLocks noChangeArrowheads="1"/>
          </p:cNvSpPr>
          <p:nvPr/>
        </p:nvSpPr>
        <p:spPr bwMode="auto">
          <a:xfrm>
            <a:off x="3968750" y="1746250"/>
            <a:ext cx="312738" cy="306388"/>
          </a:xfrm>
          <a:prstGeom prst="rect">
            <a:avLst/>
          </a:prstGeom>
          <a:solidFill>
            <a:srgbClr val="FF3300"/>
          </a:solid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lIns="51431" tIns="25706" rIns="51431" bIns="25706" anchor="ctr"/>
          <a:lstStyle/>
          <a:p>
            <a:pPr algn="ctr"/>
            <a:endParaRPr lang="en-US" sz="1100" b="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23910" name="Shape 334"/>
          <p:cNvSpPr>
            <a:spLocks noChangeArrowheads="1"/>
          </p:cNvSpPr>
          <p:nvPr/>
        </p:nvSpPr>
        <p:spPr bwMode="auto">
          <a:xfrm>
            <a:off x="3968750" y="2151063"/>
            <a:ext cx="312738" cy="328612"/>
          </a:xfrm>
          <a:prstGeom prst="rect">
            <a:avLst/>
          </a:prstGeom>
          <a:solidFill>
            <a:srgbClr val="6600CC"/>
          </a:solidFill>
          <a:ln w="12700">
            <a:solidFill>
              <a:srgbClr val="42719B"/>
            </a:solidFill>
            <a:miter lim="800000"/>
            <a:headEnd/>
            <a:tailEnd/>
          </a:ln>
        </p:spPr>
        <p:txBody>
          <a:bodyPr lIns="51431" tIns="25706" rIns="51431" bIns="25706" anchor="ctr"/>
          <a:lstStyle/>
          <a:p>
            <a:pPr algn="ctr"/>
            <a:endParaRPr lang="en-US" sz="1100" b="0">
              <a:solidFill>
                <a:srgbClr val="FFFFFF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23911" name="Shape 335"/>
          <p:cNvSpPr txBox="1">
            <a:spLocks noChangeArrowheads="1"/>
          </p:cNvSpPr>
          <p:nvPr/>
        </p:nvSpPr>
        <p:spPr bwMode="auto">
          <a:xfrm>
            <a:off x="4281488" y="1647825"/>
            <a:ext cx="746125" cy="346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</a:pP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33</a:t>
            </a:r>
            <a:r>
              <a:rPr lang="en-US" sz="2100" b="0" baseline="300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◦</a:t>
            </a: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C</a:t>
            </a:r>
          </a:p>
        </p:txBody>
      </p:sp>
      <p:sp>
        <p:nvSpPr>
          <p:cNvPr id="123912" name="Shape 336"/>
          <p:cNvSpPr txBox="1">
            <a:spLocks noChangeArrowheads="1"/>
          </p:cNvSpPr>
          <p:nvPr/>
        </p:nvSpPr>
        <p:spPr bwMode="auto">
          <a:xfrm>
            <a:off x="4276725" y="2036763"/>
            <a:ext cx="846138" cy="622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</a:pP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23</a:t>
            </a:r>
            <a:r>
              <a:rPr lang="en-US" sz="2100" b="0" baseline="3000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◦</a:t>
            </a: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C</a:t>
            </a:r>
          </a:p>
          <a:p>
            <a:endParaRPr lang="en-US" b="0">
              <a:solidFill>
                <a:srgbClr val="000000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123913" name="Shape 337"/>
          <p:cNvSpPr txBox="1">
            <a:spLocks noChangeArrowheads="1"/>
          </p:cNvSpPr>
          <p:nvPr/>
        </p:nvSpPr>
        <p:spPr bwMode="auto">
          <a:xfrm rot="-5400000">
            <a:off x="-1187450" y="3822701"/>
            <a:ext cx="3108325" cy="57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SzPct val="25000"/>
            </a:pP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Plant Height (cm)</a:t>
            </a:r>
          </a:p>
        </p:txBody>
      </p:sp>
      <p:pic>
        <p:nvPicPr>
          <p:cNvPr id="123914" name="Shape 338"/>
          <p:cNvPicPr preferRelativeResize="0"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" y="2014538"/>
            <a:ext cx="3817938" cy="439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3915" name="Shape 339"/>
          <p:cNvSpPr txBox="1">
            <a:spLocks noChangeArrowheads="1"/>
          </p:cNvSpPr>
          <p:nvPr/>
        </p:nvSpPr>
        <p:spPr bwMode="auto">
          <a:xfrm>
            <a:off x="365125" y="1881188"/>
            <a:ext cx="777875" cy="40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</a:pPr>
            <a:r>
              <a:rPr lang="en-US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250</a:t>
            </a:r>
          </a:p>
        </p:txBody>
      </p:sp>
      <p:sp>
        <p:nvSpPr>
          <p:cNvPr id="123916" name="Shape 340"/>
          <p:cNvSpPr txBox="1">
            <a:spLocks noChangeArrowheads="1"/>
          </p:cNvSpPr>
          <p:nvPr/>
        </p:nvSpPr>
        <p:spPr bwMode="auto">
          <a:xfrm>
            <a:off x="2005013" y="6137275"/>
            <a:ext cx="1077912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SzPct val="25000"/>
            </a:pP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Lgn-R</a:t>
            </a:r>
          </a:p>
          <a:p>
            <a:pPr algn="ctr">
              <a:buSzPct val="25000"/>
            </a:pPr>
            <a:r>
              <a:rPr lang="en-US" sz="2100" b="0" i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NIL</a:t>
            </a:r>
          </a:p>
        </p:txBody>
      </p:sp>
      <p:sp>
        <p:nvSpPr>
          <p:cNvPr id="123917" name="Shape 341"/>
          <p:cNvSpPr txBox="1">
            <a:spLocks noChangeArrowheads="1"/>
          </p:cNvSpPr>
          <p:nvPr/>
        </p:nvSpPr>
        <p:spPr bwMode="auto">
          <a:xfrm>
            <a:off x="3201988" y="6137275"/>
            <a:ext cx="989012" cy="1177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buSzPct val="25000"/>
            </a:pP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Lgn-R</a:t>
            </a:r>
          </a:p>
          <a:p>
            <a:pPr algn="ctr">
              <a:buSzPct val="25000"/>
            </a:pPr>
            <a:r>
              <a:rPr lang="en-US" sz="2100" b="0" i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B73</a:t>
            </a:r>
          </a:p>
        </p:txBody>
      </p:sp>
      <p:sp>
        <p:nvSpPr>
          <p:cNvPr id="123918" name="Shape 342"/>
          <p:cNvSpPr>
            <a:spLocks noChangeArrowheads="1"/>
          </p:cNvSpPr>
          <p:nvPr/>
        </p:nvSpPr>
        <p:spPr bwMode="auto">
          <a:xfrm>
            <a:off x="1076325" y="6176963"/>
            <a:ext cx="623888" cy="438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/>
          <a:p>
            <a:pPr>
              <a:buSzPct val="25000"/>
            </a:pPr>
            <a:r>
              <a:rPr lang="en-US" sz="2100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WT</a:t>
            </a:r>
          </a:p>
        </p:txBody>
      </p:sp>
      <p:sp>
        <p:nvSpPr>
          <p:cNvPr id="123919" name="Shape 343"/>
          <p:cNvSpPr txBox="1">
            <a:spLocks noChangeArrowheads="1"/>
          </p:cNvSpPr>
          <p:nvPr/>
        </p:nvSpPr>
        <p:spPr bwMode="auto">
          <a:xfrm>
            <a:off x="365125" y="2697163"/>
            <a:ext cx="70167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</a:pPr>
            <a:r>
              <a:rPr lang="en-US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200</a:t>
            </a:r>
          </a:p>
        </p:txBody>
      </p:sp>
      <p:sp>
        <p:nvSpPr>
          <p:cNvPr id="123920" name="Shape 344"/>
          <p:cNvSpPr txBox="1">
            <a:spLocks noChangeArrowheads="1"/>
          </p:cNvSpPr>
          <p:nvPr/>
        </p:nvSpPr>
        <p:spPr bwMode="auto">
          <a:xfrm>
            <a:off x="365125" y="3492500"/>
            <a:ext cx="701675" cy="317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</a:pPr>
            <a:r>
              <a:rPr lang="en-US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150</a:t>
            </a:r>
          </a:p>
        </p:txBody>
      </p:sp>
      <p:sp>
        <p:nvSpPr>
          <p:cNvPr id="123921" name="Shape 345"/>
          <p:cNvSpPr txBox="1">
            <a:spLocks noChangeArrowheads="1"/>
          </p:cNvSpPr>
          <p:nvPr/>
        </p:nvSpPr>
        <p:spPr bwMode="auto">
          <a:xfrm>
            <a:off x="357188" y="4316413"/>
            <a:ext cx="633412" cy="331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</a:pPr>
            <a:r>
              <a:rPr lang="en-US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100</a:t>
            </a:r>
          </a:p>
        </p:txBody>
      </p:sp>
      <p:sp>
        <p:nvSpPr>
          <p:cNvPr id="123922" name="Shape 346"/>
          <p:cNvSpPr txBox="1">
            <a:spLocks noChangeArrowheads="1"/>
          </p:cNvSpPr>
          <p:nvPr/>
        </p:nvSpPr>
        <p:spPr bwMode="auto">
          <a:xfrm>
            <a:off x="479425" y="5113338"/>
            <a:ext cx="511175" cy="37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</a:pPr>
            <a:r>
              <a:rPr lang="en-US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50</a:t>
            </a:r>
          </a:p>
        </p:txBody>
      </p:sp>
      <p:sp>
        <p:nvSpPr>
          <p:cNvPr id="123923" name="Shape 347"/>
          <p:cNvSpPr txBox="1">
            <a:spLocks noChangeArrowheads="1"/>
          </p:cNvSpPr>
          <p:nvPr/>
        </p:nvSpPr>
        <p:spPr bwMode="auto">
          <a:xfrm>
            <a:off x="576263" y="5911850"/>
            <a:ext cx="177800" cy="30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buSzPct val="25000"/>
            </a:pPr>
            <a:r>
              <a:rPr lang="en-US" b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0</a:t>
            </a:r>
          </a:p>
        </p:txBody>
      </p:sp>
      <p:sp>
        <p:nvSpPr>
          <p:cNvPr id="123924" name="Title 1"/>
          <p:cNvSpPr>
            <a:spLocks noGrp="1"/>
          </p:cNvSpPr>
          <p:nvPr>
            <p:ph type="title"/>
          </p:nvPr>
        </p:nvSpPr>
        <p:spPr>
          <a:xfrm>
            <a:off x="73025" y="-152400"/>
            <a:ext cx="8943975" cy="1325563"/>
          </a:xfrm>
        </p:spPr>
        <p:txBody>
          <a:bodyPr/>
          <a:lstStyle/>
          <a:p>
            <a:br>
              <a:rPr lang="en-US" sz="3000">
                <a:solidFill>
                  <a:srgbClr val="000000"/>
                </a:solidFill>
                <a:latin typeface="Arial" charset="0"/>
                <a:ea typeface="ＭＳ Ｐゴシック" charset="0"/>
                <a:cs typeface="Calibri" charset="0"/>
                <a:sym typeface="Calibri" charset="0"/>
              </a:rPr>
            </a:br>
            <a:r>
              <a:rPr lang="en-US" sz="3600" i="1">
                <a:solidFill>
                  <a:srgbClr val="000000"/>
                </a:solidFill>
                <a:latin typeface="Arial" charset="0"/>
                <a:ea typeface="ＭＳ Ｐゴシック" charset="0"/>
                <a:cs typeface="Calibri" charset="0"/>
                <a:sym typeface="Calibri" charset="0"/>
              </a:rPr>
              <a:t>Lgn-R </a:t>
            </a:r>
            <a:r>
              <a:rPr lang="en-US" sz="3600">
                <a:solidFill>
                  <a:srgbClr val="000000"/>
                </a:solidFill>
                <a:latin typeface="Arial" charset="0"/>
                <a:ea typeface="ＭＳ Ｐゴシック" charset="0"/>
                <a:cs typeface="Calibri" charset="0"/>
                <a:sym typeface="Calibri" charset="0"/>
              </a:rPr>
              <a:t>Plants Show a Genotype by Environment Effect</a:t>
            </a:r>
            <a:br>
              <a:rPr lang="en-US" sz="3000">
                <a:solidFill>
                  <a:srgbClr val="000000"/>
                </a:solidFill>
                <a:latin typeface="Calibri" charset="0"/>
                <a:ea typeface="ＭＳ Ｐゴシック" charset="0"/>
                <a:cs typeface="Calibri" charset="0"/>
                <a:sym typeface="Calibri" charset="0"/>
              </a:rPr>
            </a:br>
            <a:endParaRPr lang="en-US" sz="3000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Donut 1"/>
          <p:cNvSpPr/>
          <p:nvPr/>
        </p:nvSpPr>
        <p:spPr>
          <a:xfrm>
            <a:off x="5870575" y="4286250"/>
            <a:ext cx="817563" cy="1076325"/>
          </a:xfrm>
          <a:prstGeom prst="donut">
            <a:avLst>
              <a:gd name="adj" fmla="val 91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b="0">
              <a:solidFill>
                <a:schemeClr val="tx1"/>
              </a:solidFill>
            </a:endParaRPr>
          </a:p>
        </p:txBody>
      </p:sp>
      <p:sp>
        <p:nvSpPr>
          <p:cNvPr id="25" name="Donut 24"/>
          <p:cNvSpPr/>
          <p:nvPr/>
        </p:nvSpPr>
        <p:spPr>
          <a:xfrm>
            <a:off x="7434263" y="4465638"/>
            <a:ext cx="817562" cy="1077912"/>
          </a:xfrm>
          <a:prstGeom prst="donut">
            <a:avLst>
              <a:gd name="adj" fmla="val 917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68580" tIns="34290" rIns="68580" bIns="34290" anchor="ctr"/>
          <a:lstStyle/>
          <a:p>
            <a:pPr algn="ctr">
              <a:defRPr/>
            </a:pPr>
            <a:endParaRPr lang="en-US" b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29" name="Shape 353"/>
          <p:cNvSpPr>
            <a:spLocks noGrp="1"/>
          </p:cNvSpPr>
          <p:nvPr>
            <p:ph idx="1"/>
          </p:nvPr>
        </p:nvSpPr>
        <p:spPr>
          <a:xfrm>
            <a:off x="1614488" y="2390775"/>
            <a:ext cx="5915025" cy="3263900"/>
          </a:xfrm>
        </p:spPr>
        <p:txBody>
          <a:bodyPr lIns="51431" tIns="25706" rIns="51431" bIns="25706"/>
          <a:lstStyle/>
          <a:p>
            <a:pPr marL="133350" indent="-128588">
              <a:lnSpc>
                <a:spcPct val="90000"/>
              </a:lnSpc>
              <a:spcBef>
                <a:spcPct val="0"/>
              </a:spcBef>
              <a:buClr>
                <a:srgbClr val="000000"/>
              </a:buClr>
              <a:buFontTx/>
              <a:buNone/>
            </a:pPr>
            <a:endParaRPr lang="en-US" sz="1600">
              <a:solidFill>
                <a:srgbClr val="000000"/>
              </a:solidFill>
              <a:latin typeface="Calibri" charset="0"/>
              <a:ea typeface="ＭＳ Ｐゴシック" charset="0"/>
              <a:cs typeface="Calibri" charset="0"/>
              <a:sym typeface="Calibri" charset="0"/>
            </a:endParaRPr>
          </a:p>
        </p:txBody>
      </p:sp>
      <p:sp>
        <p:nvSpPr>
          <p:cNvPr id="124930" name="Shape 354"/>
          <p:cNvSpPr txBox="1">
            <a:spLocks noChangeArrowheads="1"/>
          </p:cNvSpPr>
          <p:nvPr/>
        </p:nvSpPr>
        <p:spPr bwMode="auto">
          <a:xfrm>
            <a:off x="0" y="128588"/>
            <a:ext cx="9213850" cy="51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Clr>
                <a:srgbClr val="000000"/>
              </a:buClr>
              <a:buSzPct val="25000"/>
            </a:pPr>
            <a:r>
              <a:rPr lang="en-US" sz="3000" b="0" dirty="0" err="1">
                <a:solidFill>
                  <a:srgbClr val="000000"/>
                </a:solidFill>
                <a:latin typeface="Calibri Light" charset="0"/>
                <a:ea typeface="Calibri" charset="0"/>
                <a:sym typeface="Calibri" charset="0"/>
              </a:rPr>
              <a:t>Lgn</a:t>
            </a:r>
            <a:r>
              <a:rPr lang="en-US" sz="3000" b="0" dirty="0">
                <a:solidFill>
                  <a:srgbClr val="000000"/>
                </a:solidFill>
                <a:latin typeface="Calibri Light" charset="0"/>
                <a:ea typeface="Calibri" charset="0"/>
                <a:sym typeface="Calibri" charset="0"/>
              </a:rPr>
              <a:t>-R</a:t>
            </a:r>
            <a:r>
              <a:rPr lang="en-US" sz="3000" b="0" i="0" dirty="0">
                <a:solidFill>
                  <a:srgbClr val="000000"/>
                </a:solidFill>
                <a:latin typeface="Calibri Light" charset="0"/>
                <a:ea typeface="Calibri" charset="0"/>
                <a:sym typeface="Calibri" charset="0"/>
              </a:rPr>
              <a:t> mutants suffer at higher temperatures in growth chamber</a:t>
            </a:r>
          </a:p>
        </p:txBody>
      </p:sp>
      <p:grpSp>
        <p:nvGrpSpPr>
          <p:cNvPr id="124931" name="Shape 355"/>
          <p:cNvGrpSpPr>
            <a:grpSpLocks/>
          </p:cNvGrpSpPr>
          <p:nvPr/>
        </p:nvGrpSpPr>
        <p:grpSpPr bwMode="auto">
          <a:xfrm>
            <a:off x="533400" y="1371600"/>
            <a:ext cx="7633567" cy="5334000"/>
            <a:chOff x="679091" y="1382420"/>
            <a:chExt cx="9772382" cy="5597111"/>
          </a:xfrm>
        </p:grpSpPr>
        <p:pic>
          <p:nvPicPr>
            <p:cNvPr id="124935" name="Shape 356" descr="HotDay33sm"/>
            <p:cNvPicPr preferRelativeResize="0"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76453" y="1732988"/>
              <a:ext cx="5029200" cy="440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24936" name="Shape 357" descr="CoolDay34sm"/>
            <p:cNvPicPr preferRelativeResize="0"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0611" y="1732988"/>
              <a:ext cx="4098900" cy="4407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4937" name="Shape 358"/>
            <p:cNvSpPr txBox="1">
              <a:spLocks noChangeArrowheads="1"/>
            </p:cNvSpPr>
            <p:nvPr/>
          </p:nvSpPr>
          <p:spPr bwMode="auto">
            <a:xfrm>
              <a:off x="679091" y="1382481"/>
              <a:ext cx="4819154" cy="5596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5" tIns="34275" rIns="68575" bIns="34275"/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buSzPct val="25000"/>
              </a:pPr>
              <a:r>
                <a:rPr lang="en-US" sz="2000" b="0" i="0" dirty="0">
                  <a:solidFill>
                    <a:srgbClr val="000000"/>
                  </a:solidFill>
                  <a:latin typeface="Calibri" charset="0"/>
                  <a:cs typeface="Calibri" charset="0"/>
                  <a:sym typeface="Calibri" charset="0"/>
                </a:rPr>
                <a:t>Cool temp (11C˚ night - 21C˚ day)</a:t>
              </a:r>
            </a:p>
          </p:txBody>
        </p:sp>
        <p:sp>
          <p:nvSpPr>
            <p:cNvPr id="124938" name="Shape 359"/>
            <p:cNvSpPr txBox="1">
              <a:spLocks noChangeArrowheads="1"/>
            </p:cNvSpPr>
            <p:nvPr/>
          </p:nvSpPr>
          <p:spPr bwMode="auto">
            <a:xfrm>
              <a:off x="5459048" y="1382420"/>
              <a:ext cx="4992425" cy="63967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5" tIns="34275" rIns="68575" bIns="34275"/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buSzPct val="25000"/>
              </a:pPr>
              <a:r>
                <a:rPr lang="en-US" sz="2000" b="0" i="0" dirty="0">
                  <a:solidFill>
                    <a:srgbClr val="000000"/>
                  </a:solidFill>
                  <a:latin typeface="Calibri" charset="0"/>
                  <a:cs typeface="Calibri" charset="0"/>
                  <a:sym typeface="Calibri" charset="0"/>
                </a:rPr>
                <a:t>Warm temp (15C˚ night -32C˚ day)</a:t>
              </a:r>
            </a:p>
          </p:txBody>
        </p:sp>
        <p:sp>
          <p:nvSpPr>
            <p:cNvPr id="124939" name="Shape 360"/>
            <p:cNvSpPr txBox="1">
              <a:spLocks noChangeArrowheads="1"/>
            </p:cNvSpPr>
            <p:nvPr/>
          </p:nvSpPr>
          <p:spPr bwMode="auto">
            <a:xfrm>
              <a:off x="2317457" y="6148531"/>
              <a:ext cx="978957" cy="83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5" tIns="34275" rIns="68575" bIns="34275"/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  <a:buSzPct val="25000"/>
              </a:pPr>
              <a:r>
                <a:rPr lang="en-US" sz="2100" b="0" dirty="0" err="1">
                  <a:solidFill>
                    <a:srgbClr val="000000"/>
                  </a:solidFill>
                  <a:latin typeface="Calibri" charset="0"/>
                  <a:cs typeface="Calibri" charset="0"/>
                  <a:sym typeface="Calibri" charset="0"/>
                </a:rPr>
                <a:t>Lgn</a:t>
              </a:r>
              <a:r>
                <a:rPr lang="en-US" sz="2100" b="0" dirty="0">
                  <a:solidFill>
                    <a:srgbClr val="000000"/>
                  </a:solidFill>
                  <a:latin typeface="Calibri" charset="0"/>
                  <a:cs typeface="Calibri" charset="0"/>
                  <a:sym typeface="Calibri" charset="0"/>
                </a:rPr>
                <a:t>-R</a:t>
              </a:r>
            </a:p>
            <a:p>
              <a:pPr algn="ctr">
                <a:lnSpc>
                  <a:spcPct val="90000"/>
                </a:lnSpc>
                <a:buSzPct val="25000"/>
              </a:pPr>
              <a:r>
                <a:rPr lang="en-US" sz="2100" b="0" i="0" dirty="0">
                  <a:solidFill>
                    <a:srgbClr val="000000"/>
                  </a:solidFill>
                  <a:latin typeface="Calibri" charset="0"/>
                  <a:cs typeface="Calibri" charset="0"/>
                  <a:sym typeface="Calibri" charset="0"/>
                </a:rPr>
                <a:t>NIL</a:t>
              </a:r>
            </a:p>
          </p:txBody>
        </p:sp>
        <p:sp>
          <p:nvSpPr>
            <p:cNvPr id="124940" name="Shape 361"/>
            <p:cNvSpPr txBox="1">
              <a:spLocks noChangeArrowheads="1"/>
            </p:cNvSpPr>
            <p:nvPr/>
          </p:nvSpPr>
          <p:spPr bwMode="auto">
            <a:xfrm>
              <a:off x="3559112" y="6148531"/>
              <a:ext cx="1144677" cy="831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5" tIns="34275" rIns="68575" bIns="34275"/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>
                <a:lnSpc>
                  <a:spcPct val="90000"/>
                </a:lnSpc>
                <a:buSzPct val="25000"/>
              </a:pPr>
              <a:r>
                <a:rPr lang="en-US" sz="2100" b="0" dirty="0" err="1">
                  <a:solidFill>
                    <a:srgbClr val="000000"/>
                  </a:solidFill>
                  <a:latin typeface="Calibri" charset="0"/>
                  <a:cs typeface="Calibri" charset="0"/>
                  <a:sym typeface="Calibri" charset="0"/>
                </a:rPr>
                <a:t>Lgn</a:t>
              </a:r>
              <a:r>
                <a:rPr lang="en-US" sz="2100" b="0" dirty="0">
                  <a:solidFill>
                    <a:srgbClr val="000000"/>
                  </a:solidFill>
                  <a:latin typeface="Calibri" charset="0"/>
                  <a:cs typeface="Calibri" charset="0"/>
                  <a:sym typeface="Calibri" charset="0"/>
                </a:rPr>
                <a:t>-R</a:t>
              </a:r>
            </a:p>
            <a:p>
              <a:pPr algn="ctr">
                <a:lnSpc>
                  <a:spcPct val="90000"/>
                </a:lnSpc>
                <a:buSzPct val="25000"/>
              </a:pPr>
              <a:r>
                <a:rPr lang="en-US" sz="2100" b="0" i="0" dirty="0">
                  <a:solidFill>
                    <a:srgbClr val="000000"/>
                  </a:solidFill>
                  <a:latin typeface="Calibri" charset="0"/>
                  <a:cs typeface="Calibri" charset="0"/>
                  <a:sym typeface="Calibri" charset="0"/>
                </a:rPr>
                <a:t>B73</a:t>
              </a:r>
            </a:p>
          </p:txBody>
        </p:sp>
        <p:sp>
          <p:nvSpPr>
            <p:cNvPr id="124941" name="Shape 362"/>
            <p:cNvSpPr txBox="1">
              <a:spLocks noChangeArrowheads="1"/>
            </p:cNvSpPr>
            <p:nvPr/>
          </p:nvSpPr>
          <p:spPr bwMode="auto">
            <a:xfrm>
              <a:off x="1084137" y="6139172"/>
              <a:ext cx="774013" cy="461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68575" tIns="34275" rIns="68575" bIns="34275"/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90000"/>
                </a:lnSpc>
                <a:buSzPct val="25000"/>
              </a:pPr>
              <a:r>
                <a:rPr lang="en-US" sz="2100" b="0" i="0" dirty="0">
                  <a:solidFill>
                    <a:srgbClr val="000000"/>
                  </a:solidFill>
                  <a:latin typeface="Calibri" charset="0"/>
                  <a:cs typeface="Calibri" charset="0"/>
                  <a:sym typeface="Calibri" charset="0"/>
                </a:rPr>
                <a:t>WT</a:t>
              </a:r>
            </a:p>
          </p:txBody>
        </p:sp>
      </p:grpSp>
      <p:sp>
        <p:nvSpPr>
          <p:cNvPr id="124932" name="Shape 360"/>
          <p:cNvSpPr txBox="1">
            <a:spLocks noChangeArrowheads="1"/>
          </p:cNvSpPr>
          <p:nvPr/>
        </p:nvSpPr>
        <p:spPr bwMode="auto">
          <a:xfrm>
            <a:off x="5753100" y="5913438"/>
            <a:ext cx="763588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SzPct val="25000"/>
            </a:pPr>
            <a:r>
              <a:rPr lang="en-US" sz="2100" b="0" dirty="0" err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Lgn</a:t>
            </a:r>
            <a:r>
              <a:rPr lang="en-US" sz="2100" b="0" dirty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-R</a:t>
            </a:r>
          </a:p>
          <a:p>
            <a:pPr algn="ctr">
              <a:lnSpc>
                <a:spcPct val="90000"/>
              </a:lnSpc>
              <a:buSzPct val="25000"/>
            </a:pPr>
            <a:r>
              <a:rPr lang="en-US" sz="2100" b="0" i="0" dirty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NIL</a:t>
            </a:r>
          </a:p>
        </p:txBody>
      </p:sp>
      <p:sp>
        <p:nvSpPr>
          <p:cNvPr id="124933" name="Shape 361"/>
          <p:cNvSpPr txBox="1">
            <a:spLocks noChangeArrowheads="1"/>
          </p:cNvSpPr>
          <p:nvPr/>
        </p:nvSpPr>
        <p:spPr bwMode="auto">
          <a:xfrm>
            <a:off x="6516688" y="5913438"/>
            <a:ext cx="893762" cy="79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>
              <a:lnSpc>
                <a:spcPct val="90000"/>
              </a:lnSpc>
              <a:buSzPct val="25000"/>
            </a:pPr>
            <a:r>
              <a:rPr lang="en-US" sz="2100" b="0" dirty="0" err="1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Lgn</a:t>
            </a:r>
            <a:r>
              <a:rPr lang="en-US" sz="2100" b="0" dirty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-R</a:t>
            </a:r>
          </a:p>
          <a:p>
            <a:pPr algn="ctr">
              <a:lnSpc>
                <a:spcPct val="90000"/>
              </a:lnSpc>
              <a:buSzPct val="25000"/>
            </a:pPr>
            <a:r>
              <a:rPr lang="en-US" sz="2100" b="0" i="0" dirty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B73</a:t>
            </a:r>
          </a:p>
        </p:txBody>
      </p:sp>
      <p:sp>
        <p:nvSpPr>
          <p:cNvPr id="124934" name="Shape 362"/>
          <p:cNvSpPr txBox="1">
            <a:spLocks noChangeArrowheads="1"/>
          </p:cNvSpPr>
          <p:nvPr/>
        </p:nvSpPr>
        <p:spPr bwMode="auto">
          <a:xfrm>
            <a:off x="5148263" y="5946775"/>
            <a:ext cx="604837" cy="43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51431" tIns="25706" rIns="51431" bIns="25706"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  <a:buSzPct val="25000"/>
            </a:pPr>
            <a:r>
              <a:rPr lang="en-US" sz="2100" b="0" i="0">
                <a:solidFill>
                  <a:srgbClr val="000000"/>
                </a:solidFill>
                <a:latin typeface="Calibri" charset="0"/>
                <a:cs typeface="Calibri" charset="0"/>
                <a:sym typeface="Calibri" charset="0"/>
              </a:rPr>
              <a:t>WT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C40BC0-94A1-BB42-9428-1DF29520DC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2000" y="228600"/>
            <a:ext cx="7772400" cy="1143000"/>
          </a:xfrm>
        </p:spPr>
        <p:txBody>
          <a:bodyPr/>
          <a:lstStyle/>
          <a:p>
            <a:r>
              <a:rPr lang="en-US" sz="4000" dirty="0"/>
              <a:t>In contrast, cool temperatures make </a:t>
            </a:r>
            <a:r>
              <a:rPr lang="en-US" sz="4000" i="1" dirty="0" err="1"/>
              <a:t>Lgn</a:t>
            </a:r>
            <a:r>
              <a:rPr lang="en-US" sz="4000" i="1" dirty="0"/>
              <a:t>-R</a:t>
            </a:r>
            <a:r>
              <a:rPr lang="en-US" sz="4000" dirty="0"/>
              <a:t> more like normal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3BD490A-BEB1-2448-8378-EB225F886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981200"/>
            <a:ext cx="4930275" cy="369770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DDEA74F-FAAC-B34C-8CCF-34CC96A9C6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0200" y="1676400"/>
            <a:ext cx="3340100" cy="4380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225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925928" y="685800"/>
            <a:ext cx="5405599" cy="5932760"/>
            <a:chOff x="408012" y="638838"/>
            <a:chExt cx="5405599" cy="5932760"/>
          </a:xfrm>
        </p:grpSpPr>
        <p:sp>
          <p:nvSpPr>
            <p:cNvPr id="7" name="TextBox 6"/>
            <p:cNvSpPr txBox="1"/>
            <p:nvPr/>
          </p:nvSpPr>
          <p:spPr>
            <a:xfrm>
              <a:off x="986729" y="6120512"/>
              <a:ext cx="1725930" cy="2099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0" i="0" dirty="0">
                  <a:solidFill>
                    <a:schemeClr val="bg1"/>
                  </a:solidFill>
                  <a:latin typeface="Arial Narrow" charset="0"/>
                  <a:ea typeface="Arial Narrow" charset="0"/>
                  <a:cs typeface="Arial Narrow" charset="0"/>
                </a:rPr>
                <a:t>YFPnNOD-YFPc nod-2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69587" y="5359898"/>
              <a:ext cx="228600" cy="328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0" i="0" dirty="0">
                  <a:solidFill>
                    <a:schemeClr val="bg1"/>
                  </a:solidFill>
                </a:rPr>
                <a:t>E</a:t>
              </a: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brigh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045" t="18725" r="5051" b="24075"/>
            <a:stretch/>
          </p:blipFill>
          <p:spPr>
            <a:xfrm>
              <a:off x="2427306" y="5356402"/>
              <a:ext cx="1712893" cy="1141655"/>
            </a:xfrm>
            <a:prstGeom prst="rect">
              <a:avLst/>
            </a:prstGeom>
          </p:spPr>
        </p:pic>
        <p:pic>
          <p:nvPicPr>
            <p:cNvPr id="12" name="Picture 11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72" t="22966" r="5150"/>
            <a:stretch/>
          </p:blipFill>
          <p:spPr>
            <a:xfrm>
              <a:off x="4057223" y="5359438"/>
              <a:ext cx="1684914" cy="1137035"/>
            </a:xfrm>
            <a:prstGeom prst="rect">
              <a:avLst/>
            </a:prstGeom>
          </p:spPr>
        </p:pic>
        <p:pic>
          <p:nvPicPr>
            <p:cNvPr id="14" name="Picture 1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0669" y="5356402"/>
              <a:ext cx="1776637" cy="1139344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 rot="16200000">
              <a:off x="-330379" y="5599112"/>
              <a:ext cx="1714142" cy="230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114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effectLst/>
                  <a:uFillTx/>
                  <a:latin typeface="Arial" charset="0"/>
                  <a:ea typeface="Arial" charset="0"/>
                  <a:cs typeface="Arial" charset="0"/>
                  <a:sym typeface="Gill Sans MT"/>
                </a:rPr>
                <a:t>YFPnNOD-YFPc nod-2</a:t>
              </a:r>
            </a:p>
          </p:txBody>
        </p:sp>
        <p:pic>
          <p:nvPicPr>
            <p:cNvPr id="20" name="Picture 1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7000" contrast="5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864725" y="3731977"/>
              <a:ext cx="1353351" cy="1771808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sharpenSoften amount="39000"/>
                      </a14:imgEffect>
                      <a14:imgEffect>
                        <a14:brightnessContrast bright="19000" contrast="-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01" r="72477"/>
            <a:stretch/>
          </p:blipFill>
          <p:spPr>
            <a:xfrm rot="5400000">
              <a:off x="2562681" y="3800018"/>
              <a:ext cx="1353351" cy="1635725"/>
            </a:xfrm>
            <a:prstGeom prst="rect">
              <a:avLst/>
            </a:prstGeom>
          </p:spPr>
        </p:pic>
        <p:pic>
          <p:nvPicPr>
            <p:cNvPr id="42" name="Picture 41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12000" contrast="1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824" t="720" r="1114" b="-1"/>
            <a:stretch/>
          </p:blipFill>
          <p:spPr>
            <a:xfrm rot="5400000">
              <a:off x="4223002" y="3775422"/>
              <a:ext cx="1353350" cy="1684920"/>
            </a:xfrm>
            <a:prstGeom prst="rect">
              <a:avLst/>
            </a:prstGeom>
          </p:spPr>
        </p:pic>
        <p:pic>
          <p:nvPicPr>
            <p:cNvPr id="45" name="Picture 44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brightnessContrast bright="2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88" r="6442" b="17650"/>
            <a:stretch/>
          </p:blipFill>
          <p:spPr>
            <a:xfrm>
              <a:off x="4033150" y="1060728"/>
              <a:ext cx="1708988" cy="1345830"/>
            </a:xfrm>
            <a:prstGeom prst="rect">
              <a:avLst/>
            </a:prstGeom>
            <a:ln w="28575">
              <a:noFill/>
            </a:ln>
          </p:spPr>
        </p:pic>
        <p:grpSp>
          <p:nvGrpSpPr>
            <p:cNvPr id="46" name="Group 45"/>
            <p:cNvGrpSpPr/>
            <p:nvPr/>
          </p:nvGrpSpPr>
          <p:grpSpPr>
            <a:xfrm>
              <a:off x="5141693" y="2219263"/>
              <a:ext cx="663868" cy="180883"/>
              <a:chOff x="4154623" y="2416176"/>
              <a:chExt cx="847599" cy="246995"/>
            </a:xfrm>
          </p:grpSpPr>
          <p:sp>
            <p:nvSpPr>
              <p:cNvPr id="47" name="TextBox 46"/>
              <p:cNvSpPr txBox="1"/>
              <p:nvPr/>
            </p:nvSpPr>
            <p:spPr>
              <a:xfrm>
                <a:off x="4154623" y="2416176"/>
                <a:ext cx="847599" cy="246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0" i="0" dirty="0">
                    <a:solidFill>
                      <a:srgbClr val="FF0000"/>
                    </a:solidFill>
                  </a:rPr>
                  <a:t>20 µm</a:t>
                </a:r>
              </a:p>
            </p:txBody>
          </p:sp>
          <p:cxnSp>
            <p:nvCxnSpPr>
              <p:cNvPr id="48" name="Straight Connector 47"/>
              <p:cNvCxnSpPr/>
              <p:nvPr/>
            </p:nvCxnSpPr>
            <p:spPr>
              <a:xfrm>
                <a:off x="4245877" y="2460896"/>
                <a:ext cx="40758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TextBox 48"/>
            <p:cNvSpPr txBox="1"/>
            <p:nvPr/>
          </p:nvSpPr>
          <p:spPr>
            <a:xfrm>
              <a:off x="5141693" y="5103824"/>
              <a:ext cx="663868" cy="180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i="0" dirty="0">
                  <a:solidFill>
                    <a:srgbClr val="FF0000"/>
                  </a:solidFill>
                </a:rPr>
                <a:t>20 µm</a:t>
              </a:r>
            </a:p>
          </p:txBody>
        </p:sp>
        <p:cxnSp>
          <p:nvCxnSpPr>
            <p:cNvPr id="50" name="Straight Connector 49"/>
            <p:cNvCxnSpPr/>
            <p:nvPr/>
          </p:nvCxnSpPr>
          <p:spPr>
            <a:xfrm>
              <a:off x="5213166" y="5136574"/>
              <a:ext cx="31923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TextBox 50"/>
            <p:cNvSpPr txBox="1"/>
            <p:nvPr/>
          </p:nvSpPr>
          <p:spPr>
            <a:xfrm>
              <a:off x="5141693" y="6292061"/>
              <a:ext cx="663868" cy="18088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b="0" i="0" dirty="0">
                  <a:solidFill>
                    <a:srgbClr val="FF0000"/>
                  </a:solidFill>
                </a:rPr>
                <a:t>20 µm</a:t>
              </a: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5213166" y="6345738"/>
              <a:ext cx="319234" cy="0"/>
            </a:xfrm>
            <a:prstGeom prst="line">
              <a:avLst/>
            </a:prstGeom>
            <a:ln w="190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Picture 61"/>
            <p:cNvPicPr>
              <a:picLocks noChangeAspect="1"/>
            </p:cNvPicPr>
            <p:nvPr/>
          </p:nvPicPr>
          <p:blipFill rotWithShape="1">
            <a:blip r:embed="rId14">
              <a:extLst>
                <a:ext uri="{BEBA8EAE-BF5A-486C-A8C5-ECC9F3942E4B}">
                  <a14:imgProps xmlns:a14="http://schemas.microsoft.com/office/drawing/2010/main">
                    <a14:imgLayer r:embed="rId15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2331" t="3609" r="9601" b="15940"/>
            <a:stretch/>
          </p:blipFill>
          <p:spPr>
            <a:xfrm>
              <a:off x="2409695" y="1058417"/>
              <a:ext cx="1644672" cy="134814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16">
              <a:extLst>
                <a:ext uri="{BEBA8EAE-BF5A-486C-A8C5-ECC9F3942E4B}">
                  <a14:imgProps xmlns:a14="http://schemas.microsoft.com/office/drawing/2010/main">
                    <a14:imgLayer r:embed="rId17">
                      <a14:imgEffect>
                        <a14:brightnessContrast bright="63000" contrast="45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8" t="5553" r="71849" b="18666"/>
            <a:stretch/>
          </p:blipFill>
          <p:spPr>
            <a:xfrm>
              <a:off x="652607" y="1060728"/>
              <a:ext cx="1768887" cy="1351244"/>
            </a:xfrm>
            <a:prstGeom prst="rect">
              <a:avLst/>
            </a:prstGeom>
          </p:spPr>
        </p:pic>
        <p:sp>
          <p:nvSpPr>
            <p:cNvPr id="84" name="TextBox 83"/>
            <p:cNvSpPr txBox="1"/>
            <p:nvPr/>
          </p:nvSpPr>
          <p:spPr>
            <a:xfrm rot="16200000">
              <a:off x="-330609" y="4254576"/>
              <a:ext cx="1714142" cy="230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114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effectLst/>
                  <a:uFillTx/>
                  <a:latin typeface="Arial" charset="0"/>
                  <a:ea typeface="Arial" charset="0"/>
                  <a:cs typeface="Arial" charset="0"/>
                  <a:sym typeface="Gill Sans MT"/>
                </a:rPr>
                <a:t>YFPnNOD-YFPc </a:t>
              </a:r>
              <a:r>
                <a:rPr lang="en-US" sz="900" b="0" i="0" dirty="0">
                  <a:latin typeface="Arial" charset="0"/>
                  <a:ea typeface="Arial" charset="0"/>
                  <a:cs typeface="Arial" charset="0"/>
                  <a:sym typeface="Gill Sans MT"/>
                </a:rPr>
                <a:t>LGN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charset="0"/>
                <a:ea typeface="Arial" charset="0"/>
                <a:cs typeface="Arial" charset="0"/>
                <a:sym typeface="Gill Sans MT"/>
              </a:endParaRPr>
            </a:p>
          </p:txBody>
        </p:sp>
        <p:sp>
          <p:nvSpPr>
            <p:cNvPr id="85" name="TextBox 84"/>
            <p:cNvSpPr txBox="1"/>
            <p:nvPr/>
          </p:nvSpPr>
          <p:spPr>
            <a:xfrm>
              <a:off x="785458" y="3624331"/>
              <a:ext cx="1714142" cy="261608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114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1100" b="0" i="0" u="none" strike="noStrike" cap="none" spc="0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uFillTx/>
                  <a:latin typeface="Arial" charset="0"/>
                  <a:ea typeface="Arial" charset="0"/>
                  <a:cs typeface="Arial" charset="0"/>
                  <a:sym typeface="Gill Sans MT"/>
                </a:rPr>
                <a:t>YFPnNOD-YFPc </a:t>
              </a:r>
              <a:r>
                <a:rPr lang="en-US" sz="1100" b="0" i="0" dirty="0">
                  <a:solidFill>
                    <a:schemeClr val="bg1"/>
                  </a:solidFill>
                  <a:latin typeface="Arial" charset="0"/>
                  <a:ea typeface="Arial" charset="0"/>
                  <a:cs typeface="Arial" charset="0"/>
                  <a:sym typeface="Gill Sans MT"/>
                </a:rPr>
                <a:t>MSBP1</a:t>
              </a:r>
              <a:endParaRPr kumimoji="0" lang="en-US" sz="11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Arial" charset="0"/>
                <a:ea typeface="Arial" charset="0"/>
                <a:cs typeface="Arial" charset="0"/>
                <a:sym typeface="Gill Sans MT"/>
              </a:endParaRPr>
            </a:p>
          </p:txBody>
        </p:sp>
        <p:sp>
          <p:nvSpPr>
            <p:cNvPr id="86" name="TextBox 85"/>
            <p:cNvSpPr txBox="1"/>
            <p:nvPr/>
          </p:nvSpPr>
          <p:spPr>
            <a:xfrm rot="16200000">
              <a:off x="-333644" y="1380494"/>
              <a:ext cx="1714142" cy="230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114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effectLst/>
                  <a:uFillTx/>
                  <a:latin typeface="Arial" charset="0"/>
                  <a:ea typeface="Arial" charset="0"/>
                  <a:cs typeface="Arial" charset="0"/>
                  <a:sym typeface="Gill Sans MT"/>
                </a:rPr>
                <a:t>YFPnNOD-YFPc </a:t>
              </a:r>
              <a:r>
                <a:rPr lang="en-US" sz="900" b="0" i="0" dirty="0">
                  <a:latin typeface="Arial" charset="0"/>
                  <a:ea typeface="Arial" charset="0"/>
                  <a:cs typeface="Arial" charset="0"/>
                  <a:sym typeface="Gill Sans MT"/>
                </a:rPr>
                <a:t>NOD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charset="0"/>
                <a:ea typeface="Arial" charset="0"/>
                <a:cs typeface="Arial" charset="0"/>
                <a:sym typeface="Gill Sans MT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18">
              <a:extLst>
                <a:ext uri="{BEBA8EAE-BF5A-486C-A8C5-ECC9F3942E4B}">
                  <a14:imgProps xmlns:a14="http://schemas.microsoft.com/office/drawing/2010/main">
                    <a14:imgLayer r:embed="rId19">
                      <a14:imgEffect>
                        <a14:brightnessContrast bright="61000" contrast="4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6368"/>
            <a:stretch/>
          </p:blipFill>
          <p:spPr>
            <a:xfrm>
              <a:off x="650669" y="2467238"/>
              <a:ext cx="1776635" cy="1400501"/>
            </a:xfrm>
            <a:prstGeom prst="rect">
              <a:avLst/>
            </a:prstGeom>
          </p:spPr>
        </p:pic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0">
              <a:extLst>
                <a:ext uri="{BEBA8EAE-BF5A-486C-A8C5-ECC9F3942E4B}">
                  <a14:imgProps xmlns:a14="http://schemas.microsoft.com/office/drawing/2010/main">
                    <a14:imgLayer r:embed="rId21">
                      <a14:imgEffect>
                        <a14:sharpenSoften amount="58000"/>
                      </a14:imgEffect>
                      <a14:imgEffect>
                        <a14:brightnessContrast bright="28000" contrast="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629" y="2468018"/>
              <a:ext cx="1644672" cy="1399721"/>
            </a:xfrm>
            <a:prstGeom prst="rect">
              <a:avLst/>
            </a:prstGeom>
          </p:spPr>
        </p:pic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2">
              <a:extLst>
                <a:ext uri="{BEBA8EAE-BF5A-486C-A8C5-ECC9F3942E4B}">
                  <a14:imgProps xmlns:a14="http://schemas.microsoft.com/office/drawing/2010/main">
                    <a14:imgLayer r:embed="rId23">
                      <a14:imgEffect>
                        <a14:sharpenSoften amount="41000"/>
                      </a14:imgEffect>
                      <a14:imgEffect>
                        <a14:brightnessContrast bright="-1000" contrast="1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43"/>
            <a:stretch/>
          </p:blipFill>
          <p:spPr>
            <a:xfrm>
              <a:off x="4054367" y="2461823"/>
              <a:ext cx="1687771" cy="1405916"/>
            </a:xfrm>
            <a:prstGeom prst="rect">
              <a:avLst/>
            </a:prstGeom>
          </p:spPr>
        </p:pic>
        <p:grpSp>
          <p:nvGrpSpPr>
            <p:cNvPr id="63" name="Group 62"/>
            <p:cNvGrpSpPr/>
            <p:nvPr/>
          </p:nvGrpSpPr>
          <p:grpSpPr>
            <a:xfrm>
              <a:off x="5149743" y="3661545"/>
              <a:ext cx="663868" cy="180883"/>
              <a:chOff x="4154623" y="2416176"/>
              <a:chExt cx="847599" cy="246995"/>
            </a:xfrm>
          </p:grpSpPr>
          <p:sp>
            <p:nvSpPr>
              <p:cNvPr id="64" name="TextBox 63"/>
              <p:cNvSpPr txBox="1"/>
              <p:nvPr/>
            </p:nvSpPr>
            <p:spPr>
              <a:xfrm>
                <a:off x="4154623" y="2416176"/>
                <a:ext cx="847599" cy="246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b="0" i="0" dirty="0">
                    <a:solidFill>
                      <a:srgbClr val="FF0000"/>
                    </a:solidFill>
                  </a:rPr>
                  <a:t>20 µm</a:t>
                </a:r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>
                <a:off x="4245877" y="2460896"/>
                <a:ext cx="407585" cy="0"/>
              </a:xfrm>
              <a:prstGeom prst="line">
                <a:avLst/>
              </a:prstGeom>
              <a:ln w="1905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7" name="TextBox 86"/>
            <p:cNvSpPr txBox="1"/>
            <p:nvPr/>
          </p:nvSpPr>
          <p:spPr>
            <a:xfrm rot="16200000">
              <a:off x="-330609" y="2843404"/>
              <a:ext cx="1714142" cy="23083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45719" tIns="45719" rIns="45719" bIns="45719" numCol="1" spcCol="38100" rtlCol="0" anchor="t">
              <a:spAutoFit/>
            </a:bodyPr>
            <a:lstStyle/>
            <a:p>
              <a:pPr marL="0" marR="0" indent="0" algn="l" defTabSz="4114100" rtl="0" fontAlgn="auto" latinLnBrk="1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r>
                <a:rPr kumimoji="0" lang="en-US" sz="900" b="0" i="0" u="none" strike="noStrike" cap="none" spc="0" normalizeH="0" baseline="0" dirty="0">
                  <a:ln>
                    <a:noFill/>
                  </a:ln>
                  <a:effectLst/>
                  <a:uFillTx/>
                  <a:latin typeface="Arial" charset="0"/>
                  <a:ea typeface="Arial" charset="0"/>
                  <a:cs typeface="Arial" charset="0"/>
                  <a:sym typeface="Gill Sans MT"/>
                </a:rPr>
                <a:t>YFPnNOD-YFPc </a:t>
              </a:r>
              <a:r>
                <a:rPr lang="en-US" sz="900" b="0" i="0" dirty="0">
                  <a:latin typeface="Arial" charset="0"/>
                  <a:ea typeface="Arial" charset="0"/>
                  <a:cs typeface="Arial" charset="0"/>
                  <a:sym typeface="Gill Sans MT"/>
                </a:rPr>
                <a:t>WNK</a:t>
              </a:r>
              <a:endParaRPr kumimoji="0" lang="en-US" sz="900" b="0" i="0" u="none" strike="noStrike" cap="none" spc="0" normalizeH="0" baseline="0" dirty="0">
                <a:ln>
                  <a:noFill/>
                </a:ln>
                <a:effectLst/>
                <a:uFillTx/>
                <a:latin typeface="Arial" charset="0"/>
                <a:ea typeface="Arial" charset="0"/>
                <a:cs typeface="Arial" charset="0"/>
                <a:sym typeface="Gill Sans MT"/>
              </a:endParaRPr>
            </a:p>
          </p:txBody>
        </p:sp>
      </p:grpSp>
      <p:pic>
        <p:nvPicPr>
          <p:cNvPr id="33" name="Picture 32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6324600" y="913434"/>
            <a:ext cx="2682278" cy="356195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C427672-BCAB-7242-B206-3EC4B61F6FFB}"/>
              </a:ext>
            </a:extLst>
          </p:cNvPr>
          <p:cNvSpPr txBox="1"/>
          <p:nvPr/>
        </p:nvSpPr>
        <p:spPr>
          <a:xfrm>
            <a:off x="1214075" y="76201"/>
            <a:ext cx="72441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0" dirty="0" err="1"/>
              <a:t>BiFC</a:t>
            </a:r>
            <a:r>
              <a:rPr lang="en-US" b="0" i="0" dirty="0"/>
              <a:t> shows that NOD interacts with itself and with LGN, but not with the mutant version</a:t>
            </a:r>
          </a:p>
        </p:txBody>
      </p:sp>
    </p:spTree>
    <p:extLst>
      <p:ext uri="{BB962C8B-B14F-4D97-AF65-F5344CB8AC3E}">
        <p14:creationId xmlns:p14="http://schemas.microsoft.com/office/powerpoint/2010/main" val="39523067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358" y="2037238"/>
            <a:ext cx="3958722" cy="2588153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30" name="Group 29"/>
          <p:cNvGrpSpPr/>
          <p:nvPr/>
        </p:nvGrpSpPr>
        <p:grpSpPr>
          <a:xfrm>
            <a:off x="4195754" y="1036837"/>
            <a:ext cx="5078172" cy="5599582"/>
            <a:chOff x="4865965" y="1454362"/>
            <a:chExt cx="4121234" cy="4815808"/>
          </a:xfrm>
        </p:grpSpPr>
        <p:grpSp>
          <p:nvGrpSpPr>
            <p:cNvPr id="12" name="Group 11"/>
            <p:cNvGrpSpPr/>
            <p:nvPr/>
          </p:nvGrpSpPr>
          <p:grpSpPr>
            <a:xfrm>
              <a:off x="5010003" y="1508792"/>
              <a:ext cx="3774849" cy="2301589"/>
              <a:chOff x="4935075" y="855875"/>
              <a:chExt cx="3774849" cy="2301589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4935075" y="855875"/>
                <a:ext cx="3774849" cy="2301589"/>
                <a:chOff x="4969690" y="855875"/>
                <a:chExt cx="3774849" cy="2301589"/>
              </a:xfrm>
            </p:grpSpPr>
            <p:pic>
              <p:nvPicPr>
                <p:cNvPr id="7" name="Picture 6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4969690" y="855875"/>
                  <a:ext cx="3740234" cy="1084446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969690" y="2148236"/>
                  <a:ext cx="3774849" cy="1009228"/>
                </a:xfrm>
                <a:prstGeom prst="rect">
                  <a:avLst/>
                </a:prstGeom>
              </p:spPr>
            </p:pic>
            <p:sp>
              <p:nvSpPr>
                <p:cNvPr id="19" name="TextBox 18"/>
                <p:cNvSpPr txBox="1"/>
                <p:nvPr/>
              </p:nvSpPr>
              <p:spPr>
                <a:xfrm>
                  <a:off x="6749548" y="890510"/>
                  <a:ext cx="1076446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/>
                    <a:t>LGN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6749548" y="2029406"/>
                  <a:ext cx="943928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/>
                    <a:t>Lgn</a:t>
                  </a:r>
                  <a:r>
                    <a:rPr lang="en-US" sz="1200" b="1" dirty="0"/>
                    <a:t>-R</a:t>
                  </a:r>
                </a:p>
              </p:txBody>
            </p:sp>
          </p:grpSp>
          <p:sp>
            <p:nvSpPr>
              <p:cNvPr id="10" name="Rectangle 9"/>
              <p:cNvSpPr/>
              <p:nvPr/>
            </p:nvSpPr>
            <p:spPr>
              <a:xfrm>
                <a:off x="8240486" y="855875"/>
                <a:ext cx="469438" cy="342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3" name="Group 12"/>
            <p:cNvGrpSpPr/>
            <p:nvPr/>
          </p:nvGrpSpPr>
          <p:grpSpPr>
            <a:xfrm>
              <a:off x="4865965" y="3698757"/>
              <a:ext cx="4121234" cy="2520936"/>
              <a:chOff x="4859480" y="3576022"/>
              <a:chExt cx="4121234" cy="2520936"/>
            </a:xfrm>
          </p:grpSpPr>
          <p:grpSp>
            <p:nvGrpSpPr>
              <p:cNvPr id="5" name="Group 4"/>
              <p:cNvGrpSpPr/>
              <p:nvPr/>
            </p:nvGrpSpPr>
            <p:grpSpPr>
              <a:xfrm>
                <a:off x="4859480" y="3581399"/>
                <a:ext cx="4121234" cy="2515559"/>
                <a:chOff x="4698999" y="4094421"/>
                <a:chExt cx="4169698" cy="2710110"/>
              </a:xfrm>
            </p:grpSpPr>
            <p:pic>
              <p:nvPicPr>
                <p:cNvPr id="14" name="Picture 13"/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4753077" y="4094421"/>
                  <a:ext cx="4002549" cy="1472134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4698999" y="5566555"/>
                  <a:ext cx="4169698" cy="1237976"/>
                </a:xfrm>
                <a:prstGeom prst="rect">
                  <a:avLst/>
                </a:prstGeom>
              </p:spPr>
            </p:pic>
            <p:sp>
              <p:nvSpPr>
                <p:cNvPr id="21" name="TextBox 20"/>
                <p:cNvSpPr txBox="1"/>
                <p:nvPr/>
              </p:nvSpPr>
              <p:spPr>
                <a:xfrm>
                  <a:off x="6668312" y="4171413"/>
                  <a:ext cx="833727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/>
                    <a:t>NOD-P</a:t>
                  </a:r>
                </a:p>
              </p:txBody>
            </p:sp>
            <p:sp>
              <p:nvSpPr>
                <p:cNvPr id="23" name="TextBox 22"/>
                <p:cNvSpPr txBox="1"/>
                <p:nvPr/>
              </p:nvSpPr>
              <p:spPr>
                <a:xfrm>
                  <a:off x="6695736" y="5487972"/>
                  <a:ext cx="729205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b="1" dirty="0"/>
                    <a:t>NOD</a:t>
                  </a:r>
                </a:p>
              </p:txBody>
            </p:sp>
          </p:grpSp>
          <p:sp>
            <p:nvSpPr>
              <p:cNvPr id="22" name="Rectangle 21"/>
              <p:cNvSpPr/>
              <p:nvPr/>
            </p:nvSpPr>
            <p:spPr>
              <a:xfrm>
                <a:off x="8399519" y="3576022"/>
                <a:ext cx="469438" cy="34241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7" name="Rectangle 26"/>
            <p:cNvSpPr/>
            <p:nvPr/>
          </p:nvSpPr>
          <p:spPr>
            <a:xfrm>
              <a:off x="4922785" y="1454362"/>
              <a:ext cx="3930885" cy="481580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9B2F7C8-9E05-E44E-9840-7FE07C8EB6B2}"/>
              </a:ext>
            </a:extLst>
          </p:cNvPr>
          <p:cNvSpPr txBox="1"/>
          <p:nvPr/>
        </p:nvSpPr>
        <p:spPr>
          <a:xfrm>
            <a:off x="116221" y="4733275"/>
            <a:ext cx="407953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0" dirty="0"/>
              <a:t>Similar </a:t>
            </a:r>
            <a:r>
              <a:rPr lang="en-US" sz="2800" b="0" i="0" dirty="0" err="1"/>
              <a:t>phospho</a:t>
            </a:r>
            <a:r>
              <a:rPr lang="en-US" sz="2800" b="0" i="0" dirty="0"/>
              <a:t> sites as found in wild-type protein preps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50FC04-DBEA-764B-BC03-1D5E53C7C576}"/>
              </a:ext>
            </a:extLst>
          </p:cNvPr>
          <p:cNvSpPr txBox="1"/>
          <p:nvPr/>
        </p:nvSpPr>
        <p:spPr>
          <a:xfrm>
            <a:off x="1828799" y="228599"/>
            <a:ext cx="6241667" cy="808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/>
              <a:t>LGN phosphorylates NOD in vitro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105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336063"/>
            <a:ext cx="9264680" cy="4481367"/>
            <a:chOff x="0" y="1336063"/>
            <a:chExt cx="9264680" cy="44813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56000" contrast="36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6760"/>
            <a:stretch/>
          </p:blipFill>
          <p:spPr>
            <a:xfrm>
              <a:off x="827073" y="3504977"/>
              <a:ext cx="3253748" cy="1407323"/>
            </a:xfrm>
            <a:prstGeom prst="rect">
              <a:avLst/>
            </a:prstGeom>
          </p:spPr>
        </p:pic>
        <p:pic>
          <p:nvPicPr>
            <p:cNvPr id="3" name="Picture 2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bright="19000" contrast="5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239" t="7151" r="7741"/>
            <a:stretch/>
          </p:blipFill>
          <p:spPr>
            <a:xfrm>
              <a:off x="830464" y="2305931"/>
              <a:ext cx="3251189" cy="1157557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2238159" y="1893381"/>
              <a:ext cx="1923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/>
                <a:t>Lgn-R</a:t>
              </a:r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919991" y="2095540"/>
              <a:ext cx="34178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Inp     FT    LW     E               Inp     FT    LW     E</a:t>
              </a:r>
            </a:p>
            <a:p>
              <a:endParaRPr lang="en-US" sz="1200" dirty="0"/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2811683" y="1629547"/>
              <a:ext cx="91054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>
                  <a:latin typeface="Arial Narrow" charset="0"/>
                  <a:ea typeface="Arial Narrow" charset="0"/>
                  <a:cs typeface="Arial Narrow" charset="0"/>
                </a:rPr>
                <a:t>NOD CoIP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742734" y="1902475"/>
              <a:ext cx="1923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WT</a:t>
              </a: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0" y="2525238"/>
              <a:ext cx="794686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/>
                <a:t>⍺ NOD</a:t>
              </a: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67934" y="4032098"/>
              <a:ext cx="648665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/>
                <a:t>⍺ LGN</a:t>
              </a:r>
            </a:p>
          </p:txBody>
        </p:sp>
        <p:cxnSp>
          <p:nvCxnSpPr>
            <p:cNvPr id="13" name="Straight Arrow Connector 12"/>
            <p:cNvCxnSpPr/>
            <p:nvPr/>
          </p:nvCxnSpPr>
          <p:spPr>
            <a:xfrm>
              <a:off x="591201" y="4170598"/>
              <a:ext cx="29643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570276" y="2663738"/>
              <a:ext cx="296437" cy="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759366" y="3601439"/>
              <a:ext cx="402417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70-</a:t>
              </a:r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r>
                <a:rPr lang="en-US" sz="600" dirty="0"/>
                <a:t>55-</a:t>
              </a:r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r>
                <a:rPr lang="en-US" sz="600" dirty="0"/>
                <a:t>40-</a:t>
              </a:r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r>
                <a:rPr lang="en-US" sz="600" dirty="0"/>
                <a:t>35-</a:t>
              </a:r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767401" y="2246610"/>
              <a:ext cx="369589" cy="18466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" dirty="0"/>
                <a:t>70-</a:t>
              </a:r>
            </a:p>
            <a:p>
              <a:endParaRPr lang="en-US" sz="600" dirty="0"/>
            </a:p>
            <a:p>
              <a:endParaRPr lang="en-US" sz="600" dirty="0"/>
            </a:p>
            <a:p>
              <a:r>
                <a:rPr lang="en-US" sz="600" dirty="0"/>
                <a:t>55-</a:t>
              </a:r>
            </a:p>
            <a:p>
              <a:endParaRPr lang="en-US" sz="600" dirty="0"/>
            </a:p>
            <a:p>
              <a:endParaRPr lang="en-US" sz="600" dirty="0"/>
            </a:p>
            <a:p>
              <a:r>
                <a:rPr lang="en-US" sz="600" dirty="0"/>
                <a:t>40-</a:t>
              </a:r>
            </a:p>
            <a:p>
              <a:endParaRPr lang="en-US" sz="600" dirty="0"/>
            </a:p>
            <a:p>
              <a:endParaRPr lang="en-US" sz="600" dirty="0"/>
            </a:p>
            <a:p>
              <a:r>
                <a:rPr lang="en-US" sz="600" dirty="0"/>
                <a:t>35-</a:t>
              </a:r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  <a:p>
              <a:endParaRPr lang="en-US" sz="600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833027" y="1637368"/>
              <a:ext cx="910541" cy="300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50" b="1" dirty="0">
                  <a:latin typeface="Arial Narrow" charset="0"/>
                  <a:ea typeface="Arial Narrow" charset="0"/>
                  <a:cs typeface="Arial Narrow" charset="0"/>
                </a:rPr>
                <a:t>LGN CoIP</a:t>
              </a: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7026770" y="1906060"/>
              <a:ext cx="1923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/>
                <a:t>Lgn-R</a:t>
              </a: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846831" y="2108220"/>
              <a:ext cx="341784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Inp     FT    LW     E              Inp     FT   LW     E</a:t>
              </a:r>
            </a:p>
            <a:p>
              <a:endParaRPr lang="en-US" sz="1200" dirty="0"/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5531345" y="1915155"/>
              <a:ext cx="1923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dirty="0"/>
                <a:t>WT</a:t>
              </a:r>
            </a:p>
          </p:txBody>
        </p:sp>
        <p:pic>
          <p:nvPicPr>
            <p:cNvPr id="19" name="Picture 18"/>
            <p:cNvPicPr>
              <a:picLocks noChangeAspect="1"/>
            </p:cNvPicPr>
            <p:nvPr/>
          </p:nvPicPr>
          <p:blipFill rotWithShape="1"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saturation sat="24000"/>
                      </a14:imgEffect>
                      <a14:imgEffect>
                        <a14:brightnessContrast bright="34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" r="5329"/>
            <a:stretch/>
          </p:blipFill>
          <p:spPr>
            <a:xfrm>
              <a:off x="5727207" y="3510113"/>
              <a:ext cx="3110788" cy="1425393"/>
            </a:xfrm>
            <a:prstGeom prst="rect">
              <a:avLst/>
            </a:prstGeom>
          </p:spPr>
        </p:pic>
        <p:pic>
          <p:nvPicPr>
            <p:cNvPr id="41" name="Picture 40"/>
            <p:cNvPicPr>
              <a:picLocks noChangeAspect="1"/>
            </p:cNvPicPr>
            <p:nvPr/>
          </p:nvPicPr>
          <p:blipFill rotWithShape="1">
            <a:blip r:embed="rId9">
              <a:lum bright="9000" contrast="28000"/>
            </a:blip>
            <a:srcRect l="59619" t="18692" r="4147" b="46206"/>
            <a:stretch/>
          </p:blipFill>
          <p:spPr>
            <a:xfrm>
              <a:off x="4106922" y="2305892"/>
              <a:ext cx="1476375" cy="1157595"/>
            </a:xfrm>
            <a:prstGeom prst="rect">
              <a:avLst/>
            </a:prstGeom>
          </p:spPr>
        </p:pic>
        <p:sp>
          <p:nvSpPr>
            <p:cNvPr id="42" name="TextBox 41"/>
            <p:cNvSpPr txBox="1"/>
            <p:nvPr/>
          </p:nvSpPr>
          <p:spPr>
            <a:xfrm>
              <a:off x="3962515" y="1882750"/>
              <a:ext cx="192358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b="1" i="1" dirty="0"/>
                <a:t>nod-1</a:t>
              </a: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3835112" y="2085438"/>
              <a:ext cx="173447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dirty="0"/>
                <a:t>            Inp     FT   LW     E</a:t>
              </a:r>
            </a:p>
            <a:p>
              <a:endParaRPr lang="en-US" sz="1200" dirty="0"/>
            </a:p>
          </p:txBody>
        </p:sp>
        <p:cxnSp>
          <p:nvCxnSpPr>
            <p:cNvPr id="20" name="Straight Connector 19"/>
            <p:cNvCxnSpPr/>
            <p:nvPr/>
          </p:nvCxnSpPr>
          <p:spPr>
            <a:xfrm>
              <a:off x="827905" y="1882750"/>
              <a:ext cx="470344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/>
            <p:nvPr/>
          </p:nvCxnSpPr>
          <p:spPr>
            <a:xfrm flipV="1">
              <a:off x="5734927" y="1882750"/>
              <a:ext cx="3103068" cy="314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6000" contrast="7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851" b="18048"/>
            <a:stretch/>
          </p:blipFill>
          <p:spPr>
            <a:xfrm>
              <a:off x="4104186" y="3509007"/>
              <a:ext cx="1479111" cy="1403293"/>
            </a:xfrm>
            <a:prstGeom prst="rect">
              <a:avLst/>
            </a:prstGeom>
          </p:spPr>
        </p:pic>
        <p:pic>
          <p:nvPicPr>
            <p:cNvPr id="27" name="Picture 26"/>
            <p:cNvPicPr>
              <a:picLocks noChangeAspect="1"/>
            </p:cNvPicPr>
            <p:nvPr/>
          </p:nvPicPr>
          <p:blipFill rotWithShape="1">
            <a:blip r:embed="rId12">
              <a:extLst>
                <a:ext uri="{BEBA8EAE-BF5A-486C-A8C5-ECC9F3942E4B}">
                  <a14:imgProps xmlns:a14="http://schemas.microsoft.com/office/drawing/2010/main">
                    <a14:imgLayer r:embed="rId13">
                      <a14:imgEffect>
                        <a14:sharpenSoften amount="81000"/>
                      </a14:imgEffect>
                      <a14:imgEffect>
                        <a14:brightnessContrast bright="-12000" contrast="81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2" t="8381" r="3798" b="7944"/>
            <a:stretch/>
          </p:blipFill>
          <p:spPr>
            <a:xfrm>
              <a:off x="5727207" y="2305893"/>
              <a:ext cx="3110788" cy="1157594"/>
            </a:xfrm>
            <a:prstGeom prst="rect">
              <a:avLst/>
            </a:prstGeom>
          </p:spPr>
        </p:pic>
        <p:sp>
          <p:nvSpPr>
            <p:cNvPr id="29" name="TextBox 28"/>
            <p:cNvSpPr txBox="1"/>
            <p:nvPr/>
          </p:nvSpPr>
          <p:spPr>
            <a:xfrm>
              <a:off x="742445" y="1336063"/>
              <a:ext cx="411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A</a:t>
              </a: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641201" y="1372550"/>
              <a:ext cx="4112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/>
                <a:t>B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07E96880-AB81-A046-AC4B-8191E4A32F43}"/>
              </a:ext>
            </a:extLst>
          </p:cNvPr>
          <p:cNvSpPr txBox="1"/>
          <p:nvPr/>
        </p:nvSpPr>
        <p:spPr>
          <a:xfrm>
            <a:off x="570276" y="376535"/>
            <a:ext cx="76593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i="0" dirty="0"/>
              <a:t>NOD Co-IP pulls down LGN and LGN Co-IP pulls down NOD</a:t>
            </a:r>
          </a:p>
        </p:txBody>
      </p:sp>
    </p:spTree>
    <p:extLst>
      <p:ext uri="{BB962C8B-B14F-4D97-AF65-F5344CB8AC3E}">
        <p14:creationId xmlns:p14="http://schemas.microsoft.com/office/powerpoint/2010/main" val="24814425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6322" name="Picture 3" descr="IMG_975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16" y="97825"/>
            <a:ext cx="6698226" cy="5023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6323" name="Text Box 4"/>
          <p:cNvSpPr>
            <a:spLocks noGrp="1" noChangeArrowheads="1"/>
          </p:cNvSpPr>
          <p:nvPr>
            <p:ph type="body" idx="1"/>
          </p:nvPr>
        </p:nvSpPr>
        <p:spPr>
          <a:xfrm>
            <a:off x="14748" y="5231463"/>
            <a:ext cx="7848600" cy="914400"/>
          </a:xfrm>
          <a:noFill/>
        </p:spPr>
        <p:txBody>
          <a:bodyPr/>
          <a:lstStyle/>
          <a:p>
            <a:pPr algn="ctr">
              <a:spcBef>
                <a:spcPct val="50000"/>
              </a:spcBef>
              <a:buFontTx/>
              <a:buNone/>
            </a:pPr>
            <a:r>
              <a:rPr lang="en-US" sz="3600" i="1" dirty="0">
                <a:latin typeface="Arial" charset="0"/>
                <a:ea typeface="ＭＳ Ｐゴシック" charset="0"/>
                <a:cs typeface="ＭＳ Ｐゴシック" charset="0"/>
              </a:rPr>
              <a:t>narrow odd dwarf</a:t>
            </a:r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 (</a:t>
            </a:r>
            <a:r>
              <a:rPr lang="en-US" sz="3600" i="1" dirty="0">
                <a:latin typeface="Arial" charset="0"/>
                <a:ea typeface="ＭＳ Ｐゴシック" charset="0"/>
                <a:cs typeface="ＭＳ Ｐゴシック" charset="0"/>
              </a:rPr>
              <a:t>nod</a:t>
            </a:r>
            <a:r>
              <a:rPr lang="en-US" sz="3600" dirty="0">
                <a:latin typeface="Arial" charset="0"/>
                <a:ea typeface="ＭＳ Ｐゴシック" charset="0"/>
                <a:cs typeface="ＭＳ Ｐゴシック" charset="0"/>
              </a:rPr>
              <a:t>)</a:t>
            </a:r>
          </a:p>
          <a:p>
            <a:pPr algn="ctr">
              <a:spcBef>
                <a:spcPct val="50000"/>
              </a:spcBef>
              <a:buFontTx/>
              <a:buNone/>
            </a:pPr>
            <a:r>
              <a:rPr lang="en-US" sz="2400" dirty="0">
                <a:latin typeface="Arial" charset="0"/>
                <a:ea typeface="ＭＳ Ｐゴシック" charset="0"/>
                <a:cs typeface="ＭＳ Ｐゴシック" charset="0"/>
              </a:rPr>
              <a:t>Short internodes, ears ok, tassel sparse, leaves narrow </a:t>
            </a:r>
          </a:p>
        </p:txBody>
      </p:sp>
      <p:pic>
        <p:nvPicPr>
          <p:cNvPr id="5" name="Picture 32" descr="Marisa Rosa">
            <a:extLst>
              <a:ext uri="{FF2B5EF4-FFF2-40B4-BE49-F238E27FC236}">
                <a16:creationId xmlns:a16="http://schemas.microsoft.com/office/drawing/2014/main" id="{7B650DAF-D51C-7745-A348-EDD6301762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9510" y="148713"/>
            <a:ext cx="2063750" cy="1908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33" descr="Jazmin Abraham Juarezcr">
            <a:extLst>
              <a:ext uri="{FF2B5EF4-FFF2-40B4-BE49-F238E27FC236}">
                <a16:creationId xmlns:a16="http://schemas.microsoft.com/office/drawing/2014/main" id="{E87BE53D-C99A-BA46-9F22-18F980BF82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1800" y="2467386"/>
            <a:ext cx="2286000" cy="19573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 Box 35">
            <a:extLst>
              <a:ext uri="{FF2B5EF4-FFF2-40B4-BE49-F238E27FC236}">
                <a16:creationId xmlns:a16="http://schemas.microsoft.com/office/drawing/2014/main" id="{9605E825-3C0B-1B4E-8BE7-FD7448F686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4234" y="2018863"/>
            <a:ext cx="167640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0" i="0" dirty="0"/>
              <a:t>Marisa Rosa</a:t>
            </a:r>
            <a:endParaRPr lang="en-US" b="0" i="0" dirty="0"/>
          </a:p>
        </p:txBody>
      </p:sp>
      <p:sp>
        <p:nvSpPr>
          <p:cNvPr id="8" name="Text Box 35">
            <a:extLst>
              <a:ext uri="{FF2B5EF4-FFF2-40B4-BE49-F238E27FC236}">
                <a16:creationId xmlns:a16="http://schemas.microsoft.com/office/drawing/2014/main" id="{FE7E0151-1494-FB46-8A01-D507822320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81800" y="4424775"/>
            <a:ext cx="2362200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1600" b="0" i="0" dirty="0"/>
              <a:t>Jazmin Abraham-Juarez</a:t>
            </a:r>
            <a:endParaRPr lang="en-US" b="0" i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0BDB97-DBAF-0B4E-B011-6D1F3F72E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Asked what does double mutant look like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D31FE5-1B70-E54B-883B-2462E3F738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Carried out crosses in A619 where </a:t>
            </a:r>
            <a:r>
              <a:rPr lang="en-US" i="1" dirty="0"/>
              <a:t>nod </a:t>
            </a:r>
            <a:r>
              <a:rPr lang="en-US" dirty="0"/>
              <a:t>has a mild phenotype (</a:t>
            </a:r>
            <a:r>
              <a:rPr lang="en-US" i="1" dirty="0"/>
              <a:t>a </a:t>
            </a:r>
            <a:r>
              <a:rPr lang="en-US" dirty="0"/>
              <a:t>narrow odd dwarf) and </a:t>
            </a:r>
            <a:r>
              <a:rPr lang="en-US" i="1" dirty="0" err="1"/>
              <a:t>Lgn</a:t>
            </a:r>
            <a:r>
              <a:rPr lang="en-US" i="1" dirty="0"/>
              <a:t>-R</a:t>
            </a:r>
            <a:r>
              <a:rPr lang="en-US" dirty="0"/>
              <a:t> is nearly normal</a:t>
            </a:r>
          </a:p>
        </p:txBody>
      </p:sp>
    </p:spTree>
    <p:extLst>
      <p:ext uri="{BB962C8B-B14F-4D97-AF65-F5344CB8AC3E}">
        <p14:creationId xmlns:p14="http://schemas.microsoft.com/office/powerpoint/2010/main" val="31423205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2D37782-3ED5-4A43-AA59-EE2A82F951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67200" y="0"/>
            <a:ext cx="4523779" cy="59436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EB4FB95-17CD-E244-BB34-40042C889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90589" y="5943600"/>
            <a:ext cx="6477000" cy="1143000"/>
          </a:xfrm>
        </p:spPr>
        <p:txBody>
          <a:bodyPr/>
          <a:lstStyle/>
          <a:p>
            <a:r>
              <a:rPr lang="en-US" sz="3200" i="1" dirty="0" err="1"/>
              <a:t>Lgn</a:t>
            </a:r>
            <a:r>
              <a:rPr lang="en-US" sz="3200" i="1" dirty="0"/>
              <a:t>-R  </a:t>
            </a:r>
            <a:r>
              <a:rPr lang="en-US" sz="3200" dirty="0"/>
              <a:t>double </a:t>
            </a:r>
            <a:r>
              <a:rPr lang="en-US" sz="3200" i="1" dirty="0"/>
              <a:t>nod </a:t>
            </a:r>
            <a:r>
              <a:rPr lang="en-US" sz="3200" dirty="0"/>
              <a:t>normal </a:t>
            </a: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96A9AD86-5DF8-6341-958E-9B4E30CCA06A}"/>
              </a:ext>
            </a:extLst>
          </p:cNvPr>
          <p:cNvCxnSpPr>
            <a:cxnSpLocks/>
          </p:cNvCxnSpPr>
          <p:nvPr/>
        </p:nvCxnSpPr>
        <p:spPr bwMode="auto">
          <a:xfrm flipH="1">
            <a:off x="4876800" y="5943600"/>
            <a:ext cx="381000" cy="375557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6FBE5C2-6BED-824D-8FD6-5E2E8AF7961A}"/>
              </a:ext>
            </a:extLst>
          </p:cNvPr>
          <p:cNvCxnSpPr>
            <a:cxnSpLocks/>
          </p:cNvCxnSpPr>
          <p:nvPr/>
        </p:nvCxnSpPr>
        <p:spPr bwMode="auto">
          <a:xfrm>
            <a:off x="6068022" y="5939518"/>
            <a:ext cx="0" cy="383721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4FF222DD-C856-0941-B927-8F727FE116EB}"/>
              </a:ext>
            </a:extLst>
          </p:cNvPr>
          <p:cNvCxnSpPr>
            <a:cxnSpLocks/>
          </p:cNvCxnSpPr>
          <p:nvPr/>
        </p:nvCxnSpPr>
        <p:spPr bwMode="auto">
          <a:xfrm>
            <a:off x="6858000" y="5939518"/>
            <a:ext cx="401244" cy="379639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6D94365-37F5-8C44-B4CB-AA8A108F7591}"/>
              </a:ext>
            </a:extLst>
          </p:cNvPr>
          <p:cNvCxnSpPr>
            <a:cxnSpLocks/>
          </p:cNvCxnSpPr>
          <p:nvPr/>
        </p:nvCxnSpPr>
        <p:spPr bwMode="auto">
          <a:xfrm>
            <a:off x="7647978" y="5939518"/>
            <a:ext cx="401244" cy="379639"/>
          </a:xfrm>
          <a:prstGeom prst="straightConnector1">
            <a:avLst/>
          </a:prstGeom>
          <a:ln>
            <a:tailEnd type="triangle"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D897B76-EF0F-E14A-B04F-1C7DA8351479}"/>
              </a:ext>
            </a:extLst>
          </p:cNvPr>
          <p:cNvSpPr txBox="1"/>
          <p:nvPr/>
        </p:nvSpPr>
        <p:spPr>
          <a:xfrm>
            <a:off x="533400" y="457200"/>
            <a:ext cx="3505200" cy="4708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0" dirty="0"/>
              <a:t>The double in A619 looks like </a:t>
            </a:r>
            <a:r>
              <a:rPr lang="en-US" b="0" dirty="0" err="1"/>
              <a:t>Lgn</a:t>
            </a:r>
            <a:r>
              <a:rPr lang="en-US" b="0" dirty="0"/>
              <a:t>-R</a:t>
            </a:r>
            <a:r>
              <a:rPr lang="en-US" b="0" i="0" dirty="0"/>
              <a:t> homozygote or </a:t>
            </a:r>
            <a:r>
              <a:rPr lang="en-US" b="0" dirty="0"/>
              <a:t>nod</a:t>
            </a:r>
            <a:r>
              <a:rPr lang="en-US" b="0" i="0" dirty="0"/>
              <a:t> homozygote in B73</a:t>
            </a:r>
          </a:p>
          <a:p>
            <a:pPr>
              <a:lnSpc>
                <a:spcPct val="100000"/>
              </a:lnSpc>
            </a:pPr>
            <a:endParaRPr lang="en-US" b="0" i="0" dirty="0"/>
          </a:p>
          <a:p>
            <a:pPr>
              <a:lnSpc>
                <a:spcPct val="100000"/>
              </a:lnSpc>
            </a:pPr>
            <a:endParaRPr lang="en-US" b="0" i="0" dirty="0"/>
          </a:p>
          <a:p>
            <a:pPr>
              <a:lnSpc>
                <a:spcPct val="100000"/>
              </a:lnSpc>
            </a:pPr>
            <a:r>
              <a:rPr lang="en-US" b="0" i="0" dirty="0"/>
              <a:t>Results suggest that they have different rescuing modifiers and in double mutant, the modifiers are ineffective</a:t>
            </a:r>
          </a:p>
        </p:txBody>
      </p:sp>
    </p:spTree>
    <p:extLst>
      <p:ext uri="{BB962C8B-B14F-4D97-AF65-F5344CB8AC3E}">
        <p14:creationId xmlns:p14="http://schemas.microsoft.com/office/powerpoint/2010/main" val="72728452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6EDD4EDB-877E-4FBD-A23D-D09300E77A6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15485" y="533400"/>
            <a:ext cx="6858000" cy="394963"/>
          </a:xfrm>
        </p:spPr>
        <p:txBody>
          <a:bodyPr/>
          <a:lstStyle/>
          <a:p>
            <a:r>
              <a:rPr lang="en-US" dirty="0" err="1"/>
              <a:t>Lgn</a:t>
            </a:r>
            <a:r>
              <a:rPr lang="en-US" dirty="0"/>
              <a:t>-R/nod double mutant population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393EB742-574B-4232-A333-C927DAFD49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99351096"/>
              </p:ext>
            </p:extLst>
          </p:nvPr>
        </p:nvGraphicFramePr>
        <p:xfrm>
          <a:off x="0" y="1702235"/>
          <a:ext cx="6653645" cy="414424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D46FA81-CF4C-45A4-AB5A-76A8B49DA76F}"/>
              </a:ext>
            </a:extLst>
          </p:cNvPr>
          <p:cNvSpPr txBox="1"/>
          <p:nvPr/>
        </p:nvSpPr>
        <p:spPr>
          <a:xfrm>
            <a:off x="6882619" y="2286000"/>
            <a:ext cx="2005677" cy="14883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800" u="sng" dirty="0"/>
              <a:t>Key</a:t>
            </a:r>
          </a:p>
          <a:p>
            <a:r>
              <a:rPr lang="en-US" sz="1800" dirty="0"/>
              <a:t>nod</a:t>
            </a:r>
          </a:p>
          <a:p>
            <a:r>
              <a:rPr lang="en-US" sz="1800" dirty="0" err="1"/>
              <a:t>Lgn</a:t>
            </a:r>
            <a:r>
              <a:rPr lang="en-US" sz="1800" dirty="0"/>
              <a:t>-R</a:t>
            </a:r>
          </a:p>
          <a:p>
            <a:r>
              <a:rPr lang="en-US" sz="1800" dirty="0"/>
              <a:t>Double mutant</a:t>
            </a:r>
          </a:p>
          <a:p>
            <a:r>
              <a:rPr lang="en-US" sz="1800" dirty="0"/>
              <a:t>Non-mutant sibs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CC2BA969-67C0-4414-BE6B-052CA7BCBBD4}"/>
              </a:ext>
            </a:extLst>
          </p:cNvPr>
          <p:cNvSpPr/>
          <p:nvPr/>
        </p:nvSpPr>
        <p:spPr>
          <a:xfrm>
            <a:off x="6705600" y="2555393"/>
            <a:ext cx="147711" cy="147711"/>
          </a:xfrm>
          <a:prstGeom prst="ellipse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1ACC675-6EB9-4F54-AD90-7EA6C47F6AF9}"/>
              </a:ext>
            </a:extLst>
          </p:cNvPr>
          <p:cNvSpPr/>
          <p:nvPr/>
        </p:nvSpPr>
        <p:spPr>
          <a:xfrm>
            <a:off x="6705600" y="2755858"/>
            <a:ext cx="147711" cy="14771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9930317C-6914-45A3-9080-1BE5B23911BF}"/>
              </a:ext>
            </a:extLst>
          </p:cNvPr>
          <p:cNvSpPr/>
          <p:nvPr/>
        </p:nvSpPr>
        <p:spPr>
          <a:xfrm>
            <a:off x="6705600" y="2956323"/>
            <a:ext cx="147711" cy="147711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30FB0E8-5887-47FD-8B29-4B41498BEA4F}"/>
              </a:ext>
            </a:extLst>
          </p:cNvPr>
          <p:cNvSpPr/>
          <p:nvPr/>
        </p:nvSpPr>
        <p:spPr>
          <a:xfrm>
            <a:off x="6705600" y="3163025"/>
            <a:ext cx="147711" cy="147711"/>
          </a:xfrm>
          <a:prstGeom prst="ellipse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B83DCC51-2241-9A44-A0B6-053DA56898E2}"/>
              </a:ext>
            </a:extLst>
          </p:cNvPr>
          <p:cNvSpPr txBox="1"/>
          <p:nvPr/>
        </p:nvSpPr>
        <p:spPr>
          <a:xfrm>
            <a:off x="304800" y="6161964"/>
            <a:ext cx="8839200" cy="4466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0" i="0" dirty="0"/>
              <a:t>Plotted height and leaf width</a:t>
            </a:r>
          </a:p>
        </p:txBody>
      </p:sp>
    </p:spTree>
    <p:extLst>
      <p:ext uri="{BB962C8B-B14F-4D97-AF65-F5344CB8AC3E}">
        <p14:creationId xmlns:p14="http://schemas.microsoft.com/office/powerpoint/2010/main" val="24054283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extBox 21"/>
          <p:cNvSpPr txBox="1"/>
          <p:nvPr/>
        </p:nvSpPr>
        <p:spPr>
          <a:xfrm>
            <a:off x="-80097" y="-13820"/>
            <a:ext cx="1268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Figure 5</a:t>
            </a:r>
          </a:p>
        </p:txBody>
      </p:sp>
      <p:pic>
        <p:nvPicPr>
          <p:cNvPr id="25" name="Picture 24"/>
          <p:cNvPicPr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-8973"/>
          <a:stretch/>
        </p:blipFill>
        <p:spPr>
          <a:xfrm>
            <a:off x="2407" y="312025"/>
            <a:ext cx="3464246" cy="367243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644C322C-29E7-0043-A4B7-0406F023C4D7}"/>
              </a:ext>
            </a:extLst>
          </p:cNvPr>
          <p:cNvSpPr txBox="1"/>
          <p:nvPr/>
        </p:nvSpPr>
        <p:spPr>
          <a:xfrm>
            <a:off x="-31053" y="278193"/>
            <a:ext cx="406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404809" y="3297381"/>
            <a:ext cx="835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A619</a:t>
            </a:r>
          </a:p>
        </p:txBody>
      </p:sp>
      <p:sp>
        <p:nvSpPr>
          <p:cNvPr id="31" name="Text Box 2"/>
          <p:cNvSpPr txBox="1"/>
          <p:nvPr/>
        </p:nvSpPr>
        <p:spPr>
          <a:xfrm>
            <a:off x="1165591" y="3686045"/>
            <a:ext cx="2017570" cy="3454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charset="0"/>
                <a:ea typeface="Calibri" charset="0"/>
                <a:cs typeface="Times New Roman" charset="0"/>
              </a:rPr>
              <a:t>Lgn</a:t>
            </a:r>
            <a:r>
              <a:rPr lang="en-US" sz="1400" i="1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400" b="1" i="1" dirty="0">
                <a:solidFill>
                  <a:srgbClr val="000000"/>
                </a:solidFill>
                <a:effectLst/>
                <a:latin typeface="Times New Roman" charset="0"/>
                <a:ea typeface="Calibri" charset="0"/>
                <a:cs typeface="Times New Roman" charset="0"/>
              </a:rPr>
              <a:t>Lgn/nod </a:t>
            </a:r>
            <a:r>
              <a:rPr lang="en-US" sz="1400" b="1" i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charset="0"/>
                <a:ea typeface="Calibri" charset="0"/>
                <a:cs typeface="Times New Roman" charset="0"/>
              </a:rPr>
              <a:t>nod</a:t>
            </a:r>
            <a:r>
              <a:rPr lang="en-US" sz="1400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400" b="1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   WT</a:t>
            </a:r>
            <a:endParaRPr lang="en-US" sz="1400" dirty="0">
              <a:effectLst/>
              <a:ea typeface="Calibri" charset="0"/>
              <a:cs typeface="Times New Roman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157" y="341644"/>
            <a:ext cx="5592895" cy="28161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Content Placeholder 8">
            <a:extLst>
              <a:ext uri="{FF2B5EF4-FFF2-40B4-BE49-F238E27FC236}">
                <a16:creationId xmlns:a16="http://schemas.microsoft.com/office/drawing/2014/main" id="{E9212C9B-33C0-1C4A-BB48-EFA5AD096A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5"/>
          <a:srcRect l="4396" r="2201"/>
          <a:stretch/>
        </p:blipFill>
        <p:spPr>
          <a:xfrm>
            <a:off x="21215" y="4030940"/>
            <a:ext cx="3757210" cy="2359838"/>
          </a:xfrm>
        </p:spPr>
      </p:pic>
      <p:sp>
        <p:nvSpPr>
          <p:cNvPr id="21" name="Text Box 2"/>
          <p:cNvSpPr txBox="1"/>
          <p:nvPr/>
        </p:nvSpPr>
        <p:spPr>
          <a:xfrm>
            <a:off x="1153539" y="6605798"/>
            <a:ext cx="2434612" cy="345440"/>
          </a:xfrm>
          <a:prstGeom prst="rect">
            <a:avLst/>
          </a:prstGeom>
          <a:noFill/>
          <a:ln>
            <a:noFill/>
          </a:ln>
          <a:effectLst/>
        </p:spPr>
        <p:style>
          <a:lnRef idx="0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>
              <a:spcBef>
                <a:spcPts val="0"/>
              </a:spcBef>
              <a:spcAft>
                <a:spcPts val="0"/>
              </a:spcAft>
            </a:pPr>
            <a:r>
              <a:rPr lang="en-US" sz="1400" b="1" i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charset="0"/>
                <a:ea typeface="Calibri" charset="0"/>
                <a:cs typeface="Times New Roman" charset="0"/>
              </a:rPr>
              <a:t>Lgn</a:t>
            </a:r>
            <a:r>
              <a:rPr lang="en-US" sz="1400" i="1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 </a:t>
            </a:r>
            <a:r>
              <a:rPr lang="en-US" sz="1400" b="1" i="1" dirty="0">
                <a:solidFill>
                  <a:srgbClr val="000000"/>
                </a:solidFill>
                <a:effectLst/>
                <a:latin typeface="Times New Roman" charset="0"/>
                <a:ea typeface="Calibri" charset="0"/>
                <a:cs typeface="Times New Roman" charset="0"/>
              </a:rPr>
              <a:t>Lgn/nod </a:t>
            </a:r>
            <a:r>
              <a:rPr lang="en-US" sz="1400" b="1" i="1" dirty="0">
                <a:solidFill>
                  <a:schemeClr val="accent5">
                    <a:lumMod val="75000"/>
                  </a:schemeClr>
                </a:solidFill>
                <a:effectLst/>
                <a:latin typeface="Times New Roman" charset="0"/>
                <a:ea typeface="Calibri" charset="0"/>
                <a:cs typeface="Times New Roman" charset="0"/>
              </a:rPr>
              <a:t>nod</a:t>
            </a:r>
            <a:r>
              <a:rPr lang="en-US" sz="1400" b="1" dirty="0">
                <a:solidFill>
                  <a:schemeClr val="accent5">
                    <a:lumMod val="75000"/>
                  </a:schemeClr>
                </a:solidFill>
                <a:latin typeface="Times New Roman" charset="0"/>
                <a:ea typeface="Calibri" charset="0"/>
                <a:cs typeface="Times New Roman" charset="0"/>
              </a:rPr>
              <a:t>   </a:t>
            </a:r>
            <a:r>
              <a:rPr lang="en-US" sz="1400" b="1" dirty="0">
                <a:solidFill>
                  <a:srgbClr val="000000"/>
                </a:solidFill>
                <a:latin typeface="Times New Roman" charset="0"/>
                <a:ea typeface="Calibri" charset="0"/>
                <a:cs typeface="Times New Roman" charset="0"/>
              </a:rPr>
              <a:t>     WT</a:t>
            </a:r>
            <a:endParaRPr lang="en-US" sz="1400" dirty="0">
              <a:effectLst/>
              <a:ea typeface="Calibri" charset="0"/>
              <a:cs typeface="Times New Roman" charset="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44C322C-29E7-0043-A4B7-0406F023C4D7}"/>
              </a:ext>
            </a:extLst>
          </p:cNvPr>
          <p:cNvSpPr txBox="1"/>
          <p:nvPr/>
        </p:nvSpPr>
        <p:spPr>
          <a:xfrm>
            <a:off x="-8911" y="3887165"/>
            <a:ext cx="406755" cy="45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B060B21-2C62-4449-9FC8-FE8222C586CC}"/>
              </a:ext>
            </a:extLst>
          </p:cNvPr>
          <p:cNvSpPr txBox="1"/>
          <p:nvPr/>
        </p:nvSpPr>
        <p:spPr>
          <a:xfrm>
            <a:off x="3500113" y="312025"/>
            <a:ext cx="4067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B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C5115D-081A-E942-A4F5-8B9FF49F19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15346" y="3499425"/>
            <a:ext cx="2180071" cy="2891353"/>
          </a:xfrm>
          <a:prstGeom prst="rect">
            <a:avLst/>
          </a:prstGeom>
        </p:spPr>
      </p:pic>
      <p:sp>
        <p:nvSpPr>
          <p:cNvPr id="35" name="TextBox 34">
            <a:extLst>
              <a:ext uri="{FF2B5EF4-FFF2-40B4-BE49-F238E27FC236}">
                <a16:creationId xmlns:a16="http://schemas.microsoft.com/office/drawing/2014/main" id="{644C322C-29E7-0043-A4B7-0406F023C4D7}"/>
              </a:ext>
            </a:extLst>
          </p:cNvPr>
          <p:cNvSpPr txBox="1"/>
          <p:nvPr/>
        </p:nvSpPr>
        <p:spPr>
          <a:xfrm>
            <a:off x="3768039" y="3457260"/>
            <a:ext cx="406755" cy="45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7F2F97B-B7F7-E948-B342-A3DD52F6A4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11922" y="4001881"/>
            <a:ext cx="3132078" cy="2360782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98B002B-D294-A04C-8D96-98A11CF6E37B}"/>
              </a:ext>
            </a:extLst>
          </p:cNvPr>
          <p:cNvSpPr txBox="1"/>
          <p:nvPr/>
        </p:nvSpPr>
        <p:spPr>
          <a:xfrm>
            <a:off x="8449645" y="4146414"/>
            <a:ext cx="430887" cy="18745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nod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3CF91EF-C280-A449-8F94-DBC859A3B638}"/>
              </a:ext>
            </a:extLst>
          </p:cNvPr>
          <p:cNvSpPr txBox="1"/>
          <p:nvPr/>
        </p:nvSpPr>
        <p:spPr>
          <a:xfrm>
            <a:off x="7128223" y="1043196"/>
            <a:ext cx="430887" cy="2018594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i="1" dirty="0">
                <a:solidFill>
                  <a:schemeClr val="bg1"/>
                </a:solidFill>
              </a:rPr>
              <a:t>Lgn-R/+; nod </a:t>
            </a:r>
            <a:r>
              <a:rPr lang="en-US" sz="1600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7B0F546-4D15-474A-AAF9-598E08F41862}"/>
              </a:ext>
            </a:extLst>
          </p:cNvPr>
          <p:cNvSpPr txBox="1"/>
          <p:nvPr/>
        </p:nvSpPr>
        <p:spPr>
          <a:xfrm>
            <a:off x="7718643" y="4008459"/>
            <a:ext cx="430887" cy="201247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i="1" dirty="0" err="1">
                <a:solidFill>
                  <a:schemeClr val="bg1"/>
                </a:solidFill>
              </a:rPr>
              <a:t>Lgn</a:t>
            </a:r>
            <a:r>
              <a:rPr lang="en-US" sz="1600" b="1" i="1" dirty="0">
                <a:solidFill>
                  <a:schemeClr val="bg1"/>
                </a:solidFill>
              </a:rPr>
              <a:t>-R/</a:t>
            </a:r>
            <a:r>
              <a:rPr lang="en-US" sz="1600" b="1" i="1" dirty="0" err="1">
                <a:solidFill>
                  <a:schemeClr val="bg1"/>
                </a:solidFill>
              </a:rPr>
              <a:t>Lgn</a:t>
            </a:r>
            <a:r>
              <a:rPr lang="en-US" sz="1600" b="1" i="1" dirty="0">
                <a:solidFill>
                  <a:schemeClr val="bg1"/>
                </a:solidFill>
              </a:rPr>
              <a:t>-R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8050009-6A06-B647-8318-D83F06E219D5}"/>
              </a:ext>
            </a:extLst>
          </p:cNvPr>
          <p:cNvSpPr txBox="1"/>
          <p:nvPr/>
        </p:nvSpPr>
        <p:spPr>
          <a:xfrm>
            <a:off x="7412796" y="4192134"/>
            <a:ext cx="430887" cy="182880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i="1" dirty="0" err="1">
                <a:solidFill>
                  <a:schemeClr val="bg1"/>
                </a:solidFill>
              </a:rPr>
              <a:t>Lgn</a:t>
            </a:r>
            <a:r>
              <a:rPr lang="en-US" sz="1600" b="1" i="1" dirty="0">
                <a:solidFill>
                  <a:schemeClr val="bg1"/>
                </a:solidFill>
              </a:rPr>
              <a:t>-R/+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4E2E72D-7865-8B42-9010-41EE89D36DB0}"/>
              </a:ext>
            </a:extLst>
          </p:cNvPr>
          <p:cNvSpPr txBox="1"/>
          <p:nvPr/>
        </p:nvSpPr>
        <p:spPr>
          <a:xfrm>
            <a:off x="8072544" y="4008459"/>
            <a:ext cx="430887" cy="2012475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i="1" dirty="0" err="1">
                <a:solidFill>
                  <a:schemeClr val="bg1"/>
                </a:solidFill>
              </a:rPr>
              <a:t>Lgn</a:t>
            </a:r>
            <a:r>
              <a:rPr lang="en-US" sz="1600" b="1" i="1" dirty="0">
                <a:solidFill>
                  <a:schemeClr val="bg1"/>
                </a:solidFill>
              </a:rPr>
              <a:t>-R/+; nod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AE11C00-BCA9-BA46-95A2-6BF99D964676}"/>
              </a:ext>
            </a:extLst>
          </p:cNvPr>
          <p:cNvSpPr txBox="1"/>
          <p:nvPr/>
        </p:nvSpPr>
        <p:spPr>
          <a:xfrm>
            <a:off x="6965404" y="4146414"/>
            <a:ext cx="430887" cy="1874520"/>
          </a:xfrm>
          <a:prstGeom prst="rect">
            <a:avLst/>
          </a:prstGeom>
          <a:noFill/>
        </p:spPr>
        <p:txBody>
          <a:bodyPr vert="vert270"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WT</a:t>
            </a:r>
            <a:r>
              <a:rPr lang="en-US" sz="1600" b="1" i="1" dirty="0">
                <a:solidFill>
                  <a:schemeClr val="bg1"/>
                </a:solidFill>
              </a:rPr>
              <a:t> </a:t>
            </a:r>
            <a:endParaRPr lang="en-US" sz="1600" b="1" dirty="0">
              <a:solidFill>
                <a:schemeClr val="bg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80A5293-21F5-3840-9F0D-2EB0D18BA8E4}"/>
              </a:ext>
            </a:extLst>
          </p:cNvPr>
          <p:cNvSpPr txBox="1"/>
          <p:nvPr/>
        </p:nvSpPr>
        <p:spPr>
          <a:xfrm>
            <a:off x="5953216" y="3917629"/>
            <a:ext cx="406755" cy="457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9060287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runkard\AppData\Local\Microsoft\Windows\INetCache\Content.Word\2017-11-14 (2).png">
            <a:extLst>
              <a:ext uri="{FF2B5EF4-FFF2-40B4-BE49-F238E27FC236}">
                <a16:creationId xmlns:a16="http://schemas.microsoft.com/office/drawing/2014/main" id="{2A4F8A94-EB94-C048-96A0-40479D8F6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8600"/>
            <a:ext cx="3489324" cy="33886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Down Arrow 6">
            <a:extLst>
              <a:ext uri="{FF2B5EF4-FFF2-40B4-BE49-F238E27FC236}">
                <a16:creationId xmlns:a16="http://schemas.microsoft.com/office/drawing/2014/main" id="{4CF27201-5D23-1240-8339-97C1C333ECD4}"/>
              </a:ext>
            </a:extLst>
          </p:cNvPr>
          <p:cNvSpPr/>
          <p:nvPr/>
        </p:nvSpPr>
        <p:spPr bwMode="auto">
          <a:xfrm>
            <a:off x="4457700" y="2875430"/>
            <a:ext cx="228600" cy="1143000"/>
          </a:xfrm>
          <a:prstGeom prst="downArrow">
            <a:avLst/>
          </a:prstGeom>
          <a:solidFill>
            <a:srgbClr val="00B050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FF915F3-4B4F-6D4A-A11E-46D10C3981A6}"/>
              </a:ext>
            </a:extLst>
          </p:cNvPr>
          <p:cNvSpPr txBox="1"/>
          <p:nvPr/>
        </p:nvSpPr>
        <p:spPr>
          <a:xfrm>
            <a:off x="3619500" y="4294684"/>
            <a:ext cx="2324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0" dirty="0"/>
              <a:t>Normal leaf development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D3CD9F99-4235-BC4B-96C0-3998B5719C7B}"/>
              </a:ext>
            </a:extLst>
          </p:cNvPr>
          <p:cNvSpPr/>
          <p:nvPr/>
        </p:nvSpPr>
        <p:spPr bwMode="auto">
          <a:xfrm>
            <a:off x="4333009" y="1191716"/>
            <a:ext cx="381000" cy="408484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FDF3A9A-0576-F546-9FBC-089D7A3CF470}"/>
              </a:ext>
            </a:extLst>
          </p:cNvPr>
          <p:cNvSpPr txBox="1"/>
          <p:nvPr/>
        </p:nvSpPr>
        <p:spPr>
          <a:xfrm>
            <a:off x="533400" y="5715000"/>
            <a:ext cx="81534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0" dirty="0"/>
              <a:t>Propose that LGN and NOD have dual functions – promote leaf development and keep immunity in check</a:t>
            </a:r>
          </a:p>
        </p:txBody>
      </p:sp>
    </p:spTree>
    <p:extLst>
      <p:ext uri="{BB962C8B-B14F-4D97-AF65-F5344CB8AC3E}">
        <p14:creationId xmlns:p14="http://schemas.microsoft.com/office/powerpoint/2010/main" val="3277424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runkard\AppData\Local\Microsoft\Windows\INetCache\Content.Word\2017-11-14 (2).png">
            <a:extLst>
              <a:ext uri="{FF2B5EF4-FFF2-40B4-BE49-F238E27FC236}">
                <a16:creationId xmlns:a16="http://schemas.microsoft.com/office/drawing/2014/main" id="{2A4F8A94-EB94-C048-96A0-40479D8F6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8600"/>
            <a:ext cx="3489324" cy="33886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915F3-4B4F-6D4A-A11E-46D10C3981A6}"/>
              </a:ext>
            </a:extLst>
          </p:cNvPr>
          <p:cNvSpPr txBox="1"/>
          <p:nvPr/>
        </p:nvSpPr>
        <p:spPr>
          <a:xfrm>
            <a:off x="2297401" y="3995954"/>
            <a:ext cx="487680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0" dirty="0"/>
              <a:t>In </a:t>
            </a:r>
            <a:r>
              <a:rPr lang="en-US" sz="2800" b="0" dirty="0" err="1"/>
              <a:t>Lgn</a:t>
            </a:r>
            <a:r>
              <a:rPr lang="en-US" sz="2800" b="0" dirty="0"/>
              <a:t>-R</a:t>
            </a:r>
            <a:r>
              <a:rPr lang="en-US" sz="2800" b="0" i="0" dirty="0"/>
              <a:t> mutant in B73, failure to phosphorylate targets, Sol-B transcripts up, PTI increases, abnormal leaf development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CD1B0E-CBD2-F542-80D1-457CE02DE413}"/>
              </a:ext>
            </a:extLst>
          </p:cNvPr>
          <p:cNvSpPr/>
          <p:nvPr/>
        </p:nvSpPr>
        <p:spPr bwMode="auto">
          <a:xfrm>
            <a:off x="5230594" y="2156150"/>
            <a:ext cx="1355723" cy="691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690C1-2AA1-9E42-8A9E-D73A8A2A2CE1}"/>
              </a:ext>
            </a:extLst>
          </p:cNvPr>
          <p:cNvSpPr/>
          <p:nvPr/>
        </p:nvSpPr>
        <p:spPr bwMode="auto">
          <a:xfrm>
            <a:off x="5630861" y="1447800"/>
            <a:ext cx="541339" cy="304800"/>
          </a:xfrm>
          <a:prstGeom prst="rect">
            <a:avLst/>
          </a:prstGeom>
          <a:solidFill>
            <a:srgbClr val="EE8DFA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5412-158E-804C-802B-21A8ED03EF25}"/>
              </a:ext>
            </a:extLst>
          </p:cNvPr>
          <p:cNvSpPr txBox="1"/>
          <p:nvPr/>
        </p:nvSpPr>
        <p:spPr>
          <a:xfrm>
            <a:off x="5562600" y="1488275"/>
            <a:ext cx="914400" cy="26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 err="1"/>
              <a:t>Lgn</a:t>
            </a:r>
            <a:r>
              <a:rPr lang="en-US" sz="1800" b="0" i="0" dirty="0"/>
              <a:t>-R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3495D-8017-B248-9291-8450445A44AA}"/>
              </a:ext>
            </a:extLst>
          </p:cNvPr>
          <p:cNvSpPr txBox="1"/>
          <p:nvPr/>
        </p:nvSpPr>
        <p:spPr>
          <a:xfrm>
            <a:off x="7254876" y="1814699"/>
            <a:ext cx="1143000" cy="7348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/>
              <a:t>SOL-B</a:t>
            </a:r>
          </a:p>
          <a:p>
            <a:r>
              <a:rPr lang="en-US" b="0" i="0" dirty="0"/>
              <a:t>LNL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448F63-1520-ED45-AE9A-45DAAFD44969}"/>
              </a:ext>
            </a:extLst>
          </p:cNvPr>
          <p:cNvCxnSpPr>
            <a:cxnSpLocks/>
            <a:stCxn id="11" idx="3"/>
          </p:cNvCxnSpPr>
          <p:nvPr/>
        </p:nvCxnSpPr>
        <p:spPr bwMode="auto">
          <a:xfrm>
            <a:off x="6477000" y="1623024"/>
            <a:ext cx="705862" cy="269149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0" name="Down Arrow 19">
            <a:extLst>
              <a:ext uri="{FF2B5EF4-FFF2-40B4-BE49-F238E27FC236}">
                <a16:creationId xmlns:a16="http://schemas.microsoft.com/office/drawing/2014/main" id="{26FEF5D9-B55F-DB48-91F0-9268C22E259F}"/>
              </a:ext>
            </a:extLst>
          </p:cNvPr>
          <p:cNvSpPr/>
          <p:nvPr/>
        </p:nvSpPr>
        <p:spPr bwMode="auto">
          <a:xfrm flipV="1">
            <a:off x="8397876" y="1606254"/>
            <a:ext cx="290942" cy="633351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06AD622-4E35-C240-8143-73CC004FE7BF}"/>
              </a:ext>
            </a:extLst>
          </p:cNvPr>
          <p:cNvCxnSpPr>
            <a:cxnSpLocks/>
          </p:cNvCxnSpPr>
          <p:nvPr/>
        </p:nvCxnSpPr>
        <p:spPr bwMode="auto">
          <a:xfrm flipH="1">
            <a:off x="6308726" y="2156150"/>
            <a:ext cx="874136" cy="691571"/>
          </a:xfrm>
          <a:prstGeom prst="straightConnector1">
            <a:avLst/>
          </a:prstGeom>
          <a:noFill/>
          <a:ln>
            <a:solidFill>
              <a:schemeClr val="tx1"/>
            </a:solidFill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887B12C4-A6DC-5A4D-8240-903786CA87C4}"/>
              </a:ext>
            </a:extLst>
          </p:cNvPr>
          <p:cNvSpPr/>
          <p:nvPr/>
        </p:nvSpPr>
        <p:spPr bwMode="auto">
          <a:xfrm>
            <a:off x="4056498" y="977054"/>
            <a:ext cx="820302" cy="511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7470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runkard\AppData\Local\Microsoft\Windows\INetCache\Content.Word\2017-11-14 (2).png">
            <a:extLst>
              <a:ext uri="{FF2B5EF4-FFF2-40B4-BE49-F238E27FC236}">
                <a16:creationId xmlns:a16="http://schemas.microsoft.com/office/drawing/2014/main" id="{2A4F8A94-EB94-C048-96A0-40479D8F6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8600"/>
            <a:ext cx="3489324" cy="3388661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FF915F3-4B4F-6D4A-A11E-46D10C3981A6}"/>
              </a:ext>
            </a:extLst>
          </p:cNvPr>
          <p:cNvSpPr txBox="1"/>
          <p:nvPr/>
        </p:nvSpPr>
        <p:spPr>
          <a:xfrm>
            <a:off x="290458" y="5516551"/>
            <a:ext cx="826703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000" b="0" i="0" dirty="0"/>
              <a:t>Even with 1 copy of Sol-M, SOL-B is reduced, leaf is more normal and PTI is reduced</a:t>
            </a:r>
          </a:p>
          <a:p>
            <a:pPr>
              <a:lnSpc>
                <a:spcPct val="100000"/>
              </a:lnSpc>
            </a:pPr>
            <a:r>
              <a:rPr lang="en-US" sz="2000" b="0" i="0" dirty="0"/>
              <a:t>Suggests that SOL-M may interact with different proteins than SOL-B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8CD1B0E-CBD2-F542-80D1-457CE02DE413}"/>
              </a:ext>
            </a:extLst>
          </p:cNvPr>
          <p:cNvSpPr/>
          <p:nvPr/>
        </p:nvSpPr>
        <p:spPr bwMode="auto">
          <a:xfrm>
            <a:off x="5230594" y="2156150"/>
            <a:ext cx="1355723" cy="691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FD690C1-2AA1-9E42-8A9E-D73A8A2A2CE1}"/>
              </a:ext>
            </a:extLst>
          </p:cNvPr>
          <p:cNvSpPr/>
          <p:nvPr/>
        </p:nvSpPr>
        <p:spPr bwMode="auto">
          <a:xfrm>
            <a:off x="5630861" y="1447800"/>
            <a:ext cx="541339" cy="304800"/>
          </a:xfrm>
          <a:prstGeom prst="rect">
            <a:avLst/>
          </a:prstGeom>
          <a:solidFill>
            <a:srgbClr val="EE8DFA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8ED5412-158E-804C-802B-21A8ED03EF25}"/>
              </a:ext>
            </a:extLst>
          </p:cNvPr>
          <p:cNvSpPr txBox="1"/>
          <p:nvPr/>
        </p:nvSpPr>
        <p:spPr>
          <a:xfrm>
            <a:off x="5562600" y="1488275"/>
            <a:ext cx="914400" cy="26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 err="1"/>
              <a:t>Lgn</a:t>
            </a:r>
            <a:r>
              <a:rPr lang="en-US" sz="1800" b="0" i="0" dirty="0"/>
              <a:t>-R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FE3495D-8017-B248-9291-8450445A44AA}"/>
              </a:ext>
            </a:extLst>
          </p:cNvPr>
          <p:cNvSpPr txBox="1"/>
          <p:nvPr/>
        </p:nvSpPr>
        <p:spPr>
          <a:xfrm>
            <a:off x="7254876" y="1814699"/>
            <a:ext cx="1143000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/>
              <a:t>SOL-B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887B12C4-A6DC-5A4D-8240-903786CA87C4}"/>
              </a:ext>
            </a:extLst>
          </p:cNvPr>
          <p:cNvSpPr/>
          <p:nvPr/>
        </p:nvSpPr>
        <p:spPr bwMode="auto">
          <a:xfrm>
            <a:off x="4056498" y="977054"/>
            <a:ext cx="820302" cy="511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3E25829-7ECE-EF45-8A30-0EE90DF9957B}"/>
              </a:ext>
            </a:extLst>
          </p:cNvPr>
          <p:cNvSpPr txBox="1"/>
          <p:nvPr/>
        </p:nvSpPr>
        <p:spPr>
          <a:xfrm>
            <a:off x="7267576" y="2683445"/>
            <a:ext cx="1309255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/>
              <a:t>SOL-M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0D2DD90-991F-D745-B4BD-21A855A19423}"/>
              </a:ext>
            </a:extLst>
          </p:cNvPr>
          <p:cNvCxnSpPr>
            <a:cxnSpLocks/>
          </p:cNvCxnSpPr>
          <p:nvPr/>
        </p:nvCxnSpPr>
        <p:spPr bwMode="auto">
          <a:xfrm flipH="1">
            <a:off x="6361183" y="2836853"/>
            <a:ext cx="649289" cy="274601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FAC3793-7E4C-514D-B5D3-5A764E905E92}"/>
              </a:ext>
            </a:extLst>
          </p:cNvPr>
          <p:cNvCxnSpPr>
            <a:cxnSpLocks/>
          </p:cNvCxnSpPr>
          <p:nvPr/>
        </p:nvCxnSpPr>
        <p:spPr bwMode="auto">
          <a:xfrm>
            <a:off x="6308724" y="2971800"/>
            <a:ext cx="104919" cy="274601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18" name="Down Arrow 17">
            <a:extLst>
              <a:ext uri="{FF2B5EF4-FFF2-40B4-BE49-F238E27FC236}">
                <a16:creationId xmlns:a16="http://schemas.microsoft.com/office/drawing/2014/main" id="{0ACE0047-544C-624E-A3A4-0E0B2BD4EA07}"/>
              </a:ext>
            </a:extLst>
          </p:cNvPr>
          <p:cNvSpPr/>
          <p:nvPr/>
        </p:nvSpPr>
        <p:spPr bwMode="auto">
          <a:xfrm flipV="1">
            <a:off x="8264307" y="1790010"/>
            <a:ext cx="411165" cy="189132"/>
          </a:xfrm>
          <a:prstGeom prst="downArrow">
            <a:avLst/>
          </a:prstGeom>
          <a:solidFill>
            <a:schemeClr val="tx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B87D1B5F-ACE8-2E4C-875D-6574EF583FAC}"/>
              </a:ext>
            </a:extLst>
          </p:cNvPr>
          <p:cNvSpPr/>
          <p:nvPr/>
        </p:nvSpPr>
        <p:spPr bwMode="auto">
          <a:xfrm>
            <a:off x="4457700" y="2875430"/>
            <a:ext cx="228600" cy="1143000"/>
          </a:xfrm>
          <a:prstGeom prst="downArrow">
            <a:avLst/>
          </a:prstGeom>
          <a:solidFill>
            <a:srgbClr val="00B050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57FFEAE-B3BE-D440-A392-10C49FD25718}"/>
              </a:ext>
            </a:extLst>
          </p:cNvPr>
          <p:cNvSpPr txBox="1"/>
          <p:nvPr/>
        </p:nvSpPr>
        <p:spPr>
          <a:xfrm>
            <a:off x="3619500" y="4294684"/>
            <a:ext cx="23241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b="0" i="0" dirty="0"/>
              <a:t>Normal leaf development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CC88F8C-95A9-1D47-A922-BB7978F81BFA}"/>
              </a:ext>
            </a:extLst>
          </p:cNvPr>
          <p:cNvCxnSpPr/>
          <p:nvPr/>
        </p:nvCxnSpPr>
        <p:spPr bwMode="auto">
          <a:xfrm flipH="1">
            <a:off x="6019800" y="3136075"/>
            <a:ext cx="1235076" cy="1249399"/>
          </a:xfrm>
          <a:prstGeom prst="straightConnector1">
            <a:avLst/>
          </a:prstGeom>
          <a:noFill/>
          <a:ln w="28575">
            <a:solidFill>
              <a:srgbClr val="00B050"/>
            </a:solidFill>
            <a:tailEnd type="triangle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53266510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runkard\AppData\Local\Microsoft\Windows\INetCache\Content.Word\2017-11-14 (2).png">
            <a:extLst>
              <a:ext uri="{FF2B5EF4-FFF2-40B4-BE49-F238E27FC236}">
                <a16:creationId xmlns:a16="http://schemas.microsoft.com/office/drawing/2014/main" id="{2A4F8A94-EB94-C048-96A0-40479D8F6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8600"/>
            <a:ext cx="3489324" cy="338866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87B12C4-A6DC-5A4D-8240-903786CA87C4}"/>
              </a:ext>
            </a:extLst>
          </p:cNvPr>
          <p:cNvSpPr/>
          <p:nvPr/>
        </p:nvSpPr>
        <p:spPr bwMode="auto">
          <a:xfrm>
            <a:off x="4056498" y="977054"/>
            <a:ext cx="820302" cy="511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7D421-3BF4-284C-A24E-3267AECB3AFF}"/>
              </a:ext>
            </a:extLst>
          </p:cNvPr>
          <p:cNvSpPr/>
          <p:nvPr/>
        </p:nvSpPr>
        <p:spPr bwMode="auto">
          <a:xfrm>
            <a:off x="3429000" y="1979142"/>
            <a:ext cx="533400" cy="17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7FF91-86B7-1A4C-97DD-4F68E6782E78}"/>
              </a:ext>
            </a:extLst>
          </p:cNvPr>
          <p:cNvSpPr/>
          <p:nvPr/>
        </p:nvSpPr>
        <p:spPr bwMode="auto">
          <a:xfrm>
            <a:off x="3417627" y="1927127"/>
            <a:ext cx="544773" cy="10037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111B0D-DA1A-084D-B877-EC57AA991E98}"/>
              </a:ext>
            </a:extLst>
          </p:cNvPr>
          <p:cNvCxnSpPr/>
          <p:nvPr/>
        </p:nvCxnSpPr>
        <p:spPr bwMode="auto">
          <a:xfrm>
            <a:off x="2971800" y="1828800"/>
            <a:ext cx="0" cy="189132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0E9014-4C1F-D14A-9790-E8335915806E}"/>
              </a:ext>
            </a:extLst>
          </p:cNvPr>
          <p:cNvCxnSpPr/>
          <p:nvPr/>
        </p:nvCxnSpPr>
        <p:spPr bwMode="auto">
          <a:xfrm>
            <a:off x="4343400" y="1828800"/>
            <a:ext cx="0" cy="189132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191E26E-A74C-AA4A-8992-21A3AFB3BD67}"/>
              </a:ext>
            </a:extLst>
          </p:cNvPr>
          <p:cNvSpPr/>
          <p:nvPr/>
        </p:nvSpPr>
        <p:spPr bwMode="auto">
          <a:xfrm rot="5400000">
            <a:off x="4277596" y="1742360"/>
            <a:ext cx="609011" cy="1296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029B6-CD07-E141-8994-87A74A90BBFE}"/>
              </a:ext>
            </a:extLst>
          </p:cNvPr>
          <p:cNvSpPr txBox="1"/>
          <p:nvPr/>
        </p:nvSpPr>
        <p:spPr>
          <a:xfrm>
            <a:off x="290457" y="838199"/>
            <a:ext cx="252894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0" dirty="0"/>
              <a:t>In nod mutant, </a:t>
            </a:r>
          </a:p>
          <a:p>
            <a:pPr>
              <a:lnSpc>
                <a:spcPct val="100000"/>
              </a:lnSpc>
            </a:pPr>
            <a:r>
              <a:rPr lang="en-US" b="0" i="0" dirty="0"/>
              <a:t>ETI is activated but LGN still keeps brakes on PTI</a:t>
            </a:r>
          </a:p>
        </p:txBody>
      </p:sp>
    </p:spTree>
    <p:extLst>
      <p:ext uri="{BB962C8B-B14F-4D97-AF65-F5344CB8AC3E}">
        <p14:creationId xmlns:p14="http://schemas.microsoft.com/office/powerpoint/2010/main" val="651802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:\Users\Brunkard\AppData\Local\Microsoft\Windows\INetCache\Content.Word\2017-11-14 (2).png">
            <a:extLst>
              <a:ext uri="{FF2B5EF4-FFF2-40B4-BE49-F238E27FC236}">
                <a16:creationId xmlns:a16="http://schemas.microsoft.com/office/drawing/2014/main" id="{2A4F8A94-EB94-C048-96A0-40479D8F6B9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9400" y="228600"/>
            <a:ext cx="3489324" cy="3388661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87B12C4-A6DC-5A4D-8240-903786CA87C4}"/>
              </a:ext>
            </a:extLst>
          </p:cNvPr>
          <p:cNvSpPr/>
          <p:nvPr/>
        </p:nvSpPr>
        <p:spPr bwMode="auto">
          <a:xfrm>
            <a:off x="4056498" y="977054"/>
            <a:ext cx="820302" cy="5112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0F7D421-3BF4-284C-A24E-3267AECB3AFF}"/>
              </a:ext>
            </a:extLst>
          </p:cNvPr>
          <p:cNvSpPr/>
          <p:nvPr/>
        </p:nvSpPr>
        <p:spPr bwMode="auto">
          <a:xfrm>
            <a:off x="3429000" y="1979142"/>
            <a:ext cx="533400" cy="1770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187FF91-86B7-1A4C-97DD-4F68E6782E78}"/>
              </a:ext>
            </a:extLst>
          </p:cNvPr>
          <p:cNvSpPr/>
          <p:nvPr/>
        </p:nvSpPr>
        <p:spPr bwMode="auto">
          <a:xfrm>
            <a:off x="3417627" y="1927127"/>
            <a:ext cx="544773" cy="100373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4111B0D-DA1A-084D-B877-EC57AA991E98}"/>
              </a:ext>
            </a:extLst>
          </p:cNvPr>
          <p:cNvCxnSpPr/>
          <p:nvPr/>
        </p:nvCxnSpPr>
        <p:spPr bwMode="auto">
          <a:xfrm>
            <a:off x="2971800" y="1828800"/>
            <a:ext cx="0" cy="189132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70E9014-4C1F-D14A-9790-E8335915806E}"/>
              </a:ext>
            </a:extLst>
          </p:cNvPr>
          <p:cNvCxnSpPr/>
          <p:nvPr/>
        </p:nvCxnSpPr>
        <p:spPr bwMode="auto">
          <a:xfrm>
            <a:off x="4343400" y="1828800"/>
            <a:ext cx="0" cy="189132"/>
          </a:xfrm>
          <a:prstGeom prst="line">
            <a:avLst/>
          </a:prstGeom>
          <a:noFill/>
          <a:ln w="28575">
            <a:solidFill>
              <a:schemeClr val="tx1"/>
            </a:solidFill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0191E26E-A74C-AA4A-8992-21A3AFB3BD67}"/>
              </a:ext>
            </a:extLst>
          </p:cNvPr>
          <p:cNvSpPr/>
          <p:nvPr/>
        </p:nvSpPr>
        <p:spPr bwMode="auto">
          <a:xfrm rot="5400000">
            <a:off x="4277596" y="1742360"/>
            <a:ext cx="609011" cy="129698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EE029B6-CD07-E141-8994-87A74A90BBFE}"/>
              </a:ext>
            </a:extLst>
          </p:cNvPr>
          <p:cNvSpPr txBox="1"/>
          <p:nvPr/>
        </p:nvSpPr>
        <p:spPr>
          <a:xfrm>
            <a:off x="290457" y="838199"/>
            <a:ext cx="252894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b="0" i="0" dirty="0"/>
              <a:t>In double mutant mutant, </a:t>
            </a:r>
          </a:p>
          <a:p>
            <a:pPr>
              <a:lnSpc>
                <a:spcPct val="100000"/>
              </a:lnSpc>
            </a:pPr>
            <a:r>
              <a:rPr lang="en-US" b="0" i="0" dirty="0"/>
              <a:t>ETI and PTI are activated and modifiers not able to rescue plant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B6B3F06-86AA-BD4E-AD0D-B1B7C57871B0}"/>
              </a:ext>
            </a:extLst>
          </p:cNvPr>
          <p:cNvSpPr/>
          <p:nvPr/>
        </p:nvSpPr>
        <p:spPr bwMode="auto">
          <a:xfrm>
            <a:off x="5630861" y="1447800"/>
            <a:ext cx="541339" cy="304800"/>
          </a:xfrm>
          <a:prstGeom prst="rect">
            <a:avLst/>
          </a:prstGeom>
          <a:solidFill>
            <a:srgbClr val="EE8DFA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B6D7A8-7B51-BD4D-939A-CB427776AEB5}"/>
              </a:ext>
            </a:extLst>
          </p:cNvPr>
          <p:cNvSpPr txBox="1"/>
          <p:nvPr/>
        </p:nvSpPr>
        <p:spPr>
          <a:xfrm>
            <a:off x="5562600" y="1488275"/>
            <a:ext cx="914400" cy="2694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dirty="0" err="1"/>
              <a:t>Lgn</a:t>
            </a:r>
            <a:r>
              <a:rPr lang="en-US" sz="1800" b="0" i="0" dirty="0"/>
              <a:t>-R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AF25525-67AA-884A-82EE-9E1E1FB0D4CB}"/>
              </a:ext>
            </a:extLst>
          </p:cNvPr>
          <p:cNvSpPr/>
          <p:nvPr/>
        </p:nvSpPr>
        <p:spPr bwMode="auto">
          <a:xfrm>
            <a:off x="5230594" y="2156150"/>
            <a:ext cx="1355723" cy="69157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624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36331-3386-6E48-98BB-CEC1419C05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 lesson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DA6BFC-417D-E046-805A-9C959F2A2B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Cross your mutants to different </a:t>
            </a:r>
            <a:r>
              <a:rPr lang="en-US" dirty="0" err="1"/>
              <a:t>inbreds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You never know what you might discover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95532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2"/>
          <p:cNvSpPr>
            <a:spLocks noGrp="1" noChangeArrowheads="1"/>
          </p:cNvSpPr>
          <p:nvPr>
            <p:ph type="title"/>
          </p:nvPr>
        </p:nvSpPr>
        <p:spPr>
          <a:xfrm>
            <a:off x="228600" y="457200"/>
            <a:ext cx="8686800" cy="1143000"/>
          </a:xfrm>
        </p:spPr>
        <p:txBody>
          <a:bodyPr/>
          <a:lstStyle/>
          <a:p>
            <a:pPr eaLnBrk="1" hangingPunct="1"/>
            <a:r>
              <a:rPr lang="en-US" sz="4000" i="1">
                <a:latin typeface="Arial" charset="0"/>
                <a:ea typeface="ＭＳ Ｐゴシック" charset="0"/>
                <a:cs typeface="ＭＳ Ｐゴシック" charset="0"/>
              </a:rPr>
              <a:t>narrow odd dwarf (nod)</a:t>
            </a:r>
            <a:br>
              <a:rPr lang="en-US" sz="4000" i="1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cell number regulator13 </a:t>
            </a:r>
            <a:r>
              <a:rPr lang="en-US" sz="3200">
                <a:latin typeface="Arial" charset="0"/>
                <a:ea typeface="ＭＳ Ｐゴシック" charset="0"/>
                <a:cs typeface="ＭＳ Ｐゴシック" charset="0"/>
              </a:rPr>
              <a:t>(</a:t>
            </a: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fw2.2 family)</a:t>
            </a:r>
            <a:br>
              <a:rPr lang="en-US" sz="4000">
                <a:latin typeface="Arial" charset="0"/>
                <a:ea typeface="ＭＳ Ｐゴシック" charset="0"/>
                <a:cs typeface="ＭＳ Ｐゴシック" charset="0"/>
              </a:rPr>
            </a:br>
            <a:r>
              <a:rPr lang="en-US" sz="4000">
                <a:latin typeface="Arial" charset="0"/>
                <a:ea typeface="ＭＳ Ｐゴシック" charset="0"/>
                <a:cs typeface="ＭＳ Ｐゴシック" charset="0"/>
              </a:rPr>
              <a:t>aka maize MCA</a:t>
            </a:r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 </a:t>
            </a:r>
            <a:r>
              <a:rPr lang="en-US" sz="2800">
                <a:latin typeface="Arial" charset="0"/>
                <a:ea typeface="ＭＳ Ｐゴシック" charset="0"/>
                <a:cs typeface="ＭＳ Ｐゴシック" charset="0"/>
              </a:rPr>
              <a:t>(mid-complementing activity)</a:t>
            </a: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pic>
        <p:nvPicPr>
          <p:cNvPr id="58370" name="Picture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938" y="2667000"/>
            <a:ext cx="5334000" cy="1069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1" name="Text Box 17"/>
          <p:cNvSpPr txBox="1">
            <a:spLocks noChangeArrowheads="1"/>
          </p:cNvSpPr>
          <p:nvPr/>
        </p:nvSpPr>
        <p:spPr bwMode="auto">
          <a:xfrm>
            <a:off x="1981200" y="3803650"/>
            <a:ext cx="5562600" cy="13017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n-US" sz="900" b="0" i="0"/>
              <a:t>.</a:t>
            </a:r>
          </a:p>
        </p:txBody>
      </p:sp>
      <p:sp>
        <p:nvSpPr>
          <p:cNvPr id="58372" name="Text Box 5"/>
          <p:cNvSpPr txBox="1">
            <a:spLocks noChangeArrowheads="1"/>
          </p:cNvSpPr>
          <p:nvPr/>
        </p:nvSpPr>
        <p:spPr bwMode="auto">
          <a:xfrm>
            <a:off x="381000" y="4114800"/>
            <a:ext cx="67818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 dirty="0"/>
              <a:t>Implicated in Ca</a:t>
            </a:r>
            <a:r>
              <a:rPr lang="en-US" b="0" i="0" baseline="30000" dirty="0"/>
              <a:t>2+</a:t>
            </a:r>
            <a:r>
              <a:rPr lang="en-US" b="0" i="0" dirty="0"/>
              <a:t> signaling</a:t>
            </a:r>
          </a:p>
          <a:p>
            <a:pPr>
              <a:lnSpc>
                <a:spcPct val="100000"/>
              </a:lnSpc>
            </a:pPr>
            <a:r>
              <a:rPr lang="en-US" b="0" i="0" dirty="0"/>
              <a:t>2 alleles </a:t>
            </a:r>
          </a:p>
        </p:txBody>
      </p:sp>
      <p:pic>
        <p:nvPicPr>
          <p:cNvPr id="58373" name="Imagen 9"/>
          <p:cNvPicPr>
            <a:picLocks noChangeAspect="1"/>
          </p:cNvPicPr>
          <p:nvPr/>
        </p:nvPicPr>
        <p:blipFill>
          <a:blip r:embed="rId4">
            <a:lum contrast="4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3" t="10786" r="54353" b="51093"/>
          <a:stretch>
            <a:fillRect/>
          </a:stretch>
        </p:blipFill>
        <p:spPr bwMode="auto">
          <a:xfrm>
            <a:off x="5943600" y="4953000"/>
            <a:ext cx="2482850" cy="552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4" name="CuadroTexto 11"/>
          <p:cNvSpPr txBox="1">
            <a:spLocks noChangeArrowheads="1"/>
          </p:cNvSpPr>
          <p:nvPr/>
        </p:nvSpPr>
        <p:spPr bwMode="auto">
          <a:xfrm>
            <a:off x="5943600" y="4741863"/>
            <a:ext cx="2774950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MX" sz="1200" i="0">
                <a:latin typeface="Calibri" charset="0"/>
              </a:rPr>
              <a:t>RecNOD  wt-1    nod-1    wt-RS nod-RS</a:t>
            </a:r>
          </a:p>
        </p:txBody>
      </p:sp>
      <p:sp>
        <p:nvSpPr>
          <p:cNvPr id="58375" name="CuadroTexto 12"/>
          <p:cNvSpPr txBox="1">
            <a:spLocks noChangeArrowheads="1"/>
          </p:cNvSpPr>
          <p:nvPr/>
        </p:nvSpPr>
        <p:spPr bwMode="auto">
          <a:xfrm>
            <a:off x="5383213" y="5043488"/>
            <a:ext cx="933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MX" sz="1800" b="0" i="0">
                <a:latin typeface="Calibri" charset="0"/>
              </a:rPr>
              <a:t>NOD</a:t>
            </a:r>
          </a:p>
        </p:txBody>
      </p:sp>
      <p:pic>
        <p:nvPicPr>
          <p:cNvPr id="58376" name="Imagen 13"/>
          <p:cNvPicPr>
            <a:picLocks noChangeAspect="1"/>
          </p:cNvPicPr>
          <p:nvPr/>
        </p:nvPicPr>
        <p:blipFill>
          <a:blip r:embed="rId5">
            <a:lum contrast="44000"/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62" t="42091" r="49545" b="37311"/>
          <a:stretch>
            <a:fillRect/>
          </a:stretch>
        </p:blipFill>
        <p:spPr bwMode="auto">
          <a:xfrm>
            <a:off x="5943600" y="5530850"/>
            <a:ext cx="2478088" cy="50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8377" name="CuadroTexto 14"/>
          <p:cNvSpPr txBox="1">
            <a:spLocks noChangeArrowheads="1"/>
          </p:cNvSpPr>
          <p:nvPr/>
        </p:nvSpPr>
        <p:spPr bwMode="auto">
          <a:xfrm>
            <a:off x="5383213" y="5607050"/>
            <a:ext cx="665162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</a:pPr>
            <a:r>
              <a:rPr lang="es-MX" sz="1800" b="0" i="0">
                <a:latin typeface="Calibri" charset="0"/>
              </a:rPr>
              <a:t>TUB</a:t>
            </a:r>
          </a:p>
        </p:txBody>
      </p:sp>
      <p:sp>
        <p:nvSpPr>
          <p:cNvPr id="58378" name="TextBox 2"/>
          <p:cNvSpPr txBox="1">
            <a:spLocks noChangeArrowheads="1"/>
          </p:cNvSpPr>
          <p:nvPr/>
        </p:nvSpPr>
        <p:spPr bwMode="auto">
          <a:xfrm>
            <a:off x="5410200" y="6248400"/>
            <a:ext cx="342900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b="0" i="0"/>
              <a:t>Rosa et al., 2017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1" name="Text Box 4"/>
          <p:cNvSpPr txBox="1">
            <a:spLocks noChangeArrowheads="1"/>
          </p:cNvSpPr>
          <p:nvPr/>
        </p:nvSpPr>
        <p:spPr bwMode="auto">
          <a:xfrm>
            <a:off x="4876800" y="3200400"/>
            <a:ext cx="3810000" cy="1828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i="0"/>
              <a:t>Funding</a:t>
            </a:r>
            <a:endParaRPr lang="en-US" b="0" i="0"/>
          </a:p>
          <a:p>
            <a:pPr>
              <a:lnSpc>
                <a:spcPct val="100000"/>
              </a:lnSpc>
            </a:pPr>
            <a:r>
              <a:rPr lang="en-US" sz="2000" b="0" i="0"/>
              <a:t>ARS - positional cloning</a:t>
            </a:r>
          </a:p>
          <a:p>
            <a:pPr>
              <a:lnSpc>
                <a:spcPct val="100000"/>
              </a:lnSpc>
            </a:pPr>
            <a:r>
              <a:rPr lang="en-US" sz="2000" b="0" i="0"/>
              <a:t>NSF - ligules</a:t>
            </a:r>
          </a:p>
          <a:p>
            <a:pPr>
              <a:lnSpc>
                <a:spcPct val="100000"/>
              </a:lnSpc>
            </a:pPr>
            <a:r>
              <a:rPr lang="en-US" sz="2000" b="0" i="0"/>
              <a:t>NSF - drought &amp; inflorescences</a:t>
            </a:r>
            <a:endParaRPr lang="en-US" b="0" i="0"/>
          </a:p>
        </p:txBody>
      </p:sp>
      <p:sp>
        <p:nvSpPr>
          <p:cNvPr id="369670" name="Text Box 6"/>
          <p:cNvSpPr txBox="1">
            <a:spLocks noChangeArrowheads="1"/>
          </p:cNvSpPr>
          <p:nvPr/>
        </p:nvSpPr>
        <p:spPr bwMode="auto">
          <a:xfrm>
            <a:off x="1600200" y="5486400"/>
            <a:ext cx="7086600" cy="311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r>
              <a:rPr lang="en-US" b="0"/>
              <a:t>Celebrating maize genetics on the farm</a:t>
            </a:r>
          </a:p>
        </p:txBody>
      </p:sp>
      <p:pic>
        <p:nvPicPr>
          <p:cNvPr id="117763" name="Picture 7" descr="lab at retrea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228600"/>
            <a:ext cx="8534400" cy="640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7764" name="TextBox 1"/>
          <p:cNvSpPr txBox="1">
            <a:spLocks noChangeArrowheads="1"/>
          </p:cNvSpPr>
          <p:nvPr/>
        </p:nvSpPr>
        <p:spPr bwMode="auto">
          <a:xfrm>
            <a:off x="4343400" y="381000"/>
            <a:ext cx="4572000" cy="420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r>
              <a:rPr lang="en-US" sz="3200" b="0" i="0" dirty="0"/>
              <a:t>Alyssa  </a:t>
            </a:r>
            <a:r>
              <a:rPr lang="en-US" sz="3200" b="0" i="0" dirty="0" err="1"/>
              <a:t>Jazmin</a:t>
            </a:r>
            <a:r>
              <a:rPr lang="en-US" sz="3200" b="0" i="0" dirty="0"/>
              <a:t>   Marisa</a:t>
            </a:r>
          </a:p>
        </p:txBody>
      </p:sp>
      <p:cxnSp>
        <p:nvCxnSpPr>
          <p:cNvPr id="4" name="Straight Arrow Connector 3"/>
          <p:cNvCxnSpPr/>
          <p:nvPr/>
        </p:nvCxnSpPr>
        <p:spPr bwMode="auto">
          <a:xfrm flipH="1">
            <a:off x="1905000" y="838200"/>
            <a:ext cx="1905000" cy="8382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0" name="Straight Arrow Connector 9"/>
          <p:cNvCxnSpPr/>
          <p:nvPr/>
        </p:nvCxnSpPr>
        <p:spPr bwMode="auto">
          <a:xfrm flipH="1">
            <a:off x="3810000" y="914400"/>
            <a:ext cx="2438400" cy="11430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cxnSp>
        <p:nvCxnSpPr>
          <p:cNvPr id="13" name="Straight Arrow Connector 12"/>
          <p:cNvCxnSpPr/>
          <p:nvPr/>
        </p:nvCxnSpPr>
        <p:spPr bwMode="auto">
          <a:xfrm flipH="1">
            <a:off x="7467600" y="762000"/>
            <a:ext cx="914400" cy="9906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  <p:sp>
        <p:nvSpPr>
          <p:cNvPr id="2" name="TextBox 1"/>
          <p:cNvSpPr txBox="1"/>
          <p:nvPr/>
        </p:nvSpPr>
        <p:spPr>
          <a:xfrm>
            <a:off x="6705600" y="914400"/>
            <a:ext cx="1219200" cy="4206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0" i="0" dirty="0"/>
              <a:t>Sam</a:t>
            </a:r>
          </a:p>
        </p:txBody>
      </p:sp>
      <p:cxnSp>
        <p:nvCxnSpPr>
          <p:cNvPr id="12" name="Straight Arrow Connector 11"/>
          <p:cNvCxnSpPr/>
          <p:nvPr/>
        </p:nvCxnSpPr>
        <p:spPr bwMode="auto">
          <a:xfrm flipH="1">
            <a:off x="6858000" y="1371600"/>
            <a:ext cx="304800" cy="304800"/>
          </a:xfrm>
          <a:prstGeom prst="straightConnector1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cxn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09" name="Text Box 2"/>
          <p:cNvSpPr txBox="1">
            <a:spLocks noChangeArrowheads="1"/>
          </p:cNvSpPr>
          <p:nvPr/>
        </p:nvSpPr>
        <p:spPr bwMode="auto">
          <a:xfrm>
            <a:off x="228600" y="76200"/>
            <a:ext cx="7467600" cy="65864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i="0" dirty="0"/>
              <a:t>Present lab members</a:t>
            </a:r>
            <a:endParaRPr lang="en-US" sz="2000" b="0" i="0" dirty="0"/>
          </a:p>
          <a:p>
            <a:pPr>
              <a:lnSpc>
                <a:spcPct val="100000"/>
              </a:lnSpc>
            </a:pPr>
            <a:r>
              <a:rPr lang="en-US" sz="1800" b="0" i="0" dirty="0"/>
              <a:t>China Lunde		</a:t>
            </a:r>
            <a:r>
              <a:rPr lang="en-US" sz="1200" b="0" i="0" dirty="0"/>
              <a:t>Ts5 and JA</a:t>
            </a:r>
          </a:p>
          <a:p>
            <a:pPr>
              <a:lnSpc>
                <a:spcPct val="100000"/>
              </a:lnSpc>
            </a:pPr>
            <a:r>
              <a:rPr lang="en-US" sz="1800" b="0" i="0" dirty="0"/>
              <a:t>George Chuck	              </a:t>
            </a:r>
            <a:r>
              <a:rPr lang="en-US" sz="1200" b="0" i="0" dirty="0"/>
              <a:t>tillers</a:t>
            </a:r>
          </a:p>
          <a:p>
            <a:pPr>
              <a:lnSpc>
                <a:spcPct val="100000"/>
              </a:lnSpc>
            </a:pPr>
            <a:r>
              <a:rPr lang="en-US" sz="1800" b="0" i="0" dirty="0" err="1"/>
              <a:t>Zhaobin</a:t>
            </a:r>
            <a:r>
              <a:rPr lang="en-US" sz="1800" b="0" i="0" dirty="0"/>
              <a:t> Dong		</a:t>
            </a:r>
            <a:r>
              <a:rPr lang="en-US" sz="1200" b="0" i="0" dirty="0"/>
              <a:t>tillers</a:t>
            </a:r>
            <a:endParaRPr lang="en-US" sz="1800" b="0" i="0" dirty="0"/>
          </a:p>
          <a:p>
            <a:pPr>
              <a:lnSpc>
                <a:spcPct val="100000"/>
              </a:lnSpc>
            </a:pPr>
            <a:r>
              <a:rPr lang="en-US" sz="1800" b="0" i="0" dirty="0"/>
              <a:t>Angus </a:t>
            </a:r>
            <a:r>
              <a:rPr lang="en-US" sz="1800" b="0" i="0" dirty="0" err="1"/>
              <a:t>Vajk</a:t>
            </a:r>
            <a:r>
              <a:rPr lang="en-US" sz="1800" b="0" i="0" dirty="0"/>
              <a:t>		</a:t>
            </a:r>
            <a:r>
              <a:rPr lang="en-US" sz="1200" b="0" i="0" dirty="0"/>
              <a:t>sex determination	</a:t>
            </a:r>
          </a:p>
          <a:p>
            <a:pPr>
              <a:lnSpc>
                <a:spcPct val="100000"/>
              </a:lnSpc>
            </a:pPr>
            <a:r>
              <a:rPr lang="en-US" sz="1800" b="0" i="0" dirty="0"/>
              <a:t>Alyssa Anderson		</a:t>
            </a:r>
            <a:r>
              <a:rPr lang="en-US" sz="1200" b="0" i="0" dirty="0"/>
              <a:t>LGN and SOL</a:t>
            </a:r>
          </a:p>
          <a:p>
            <a:pPr>
              <a:lnSpc>
                <a:spcPct val="100000"/>
              </a:lnSpc>
            </a:pPr>
            <a:r>
              <a:rPr lang="en-US" sz="1800" b="0" i="0" dirty="0"/>
              <a:t>Jake </a:t>
            </a:r>
            <a:r>
              <a:rPr lang="en-US" sz="1800" b="0" i="0" dirty="0" err="1"/>
              <a:t>Brunkard</a:t>
            </a:r>
            <a:r>
              <a:rPr lang="en-US" sz="1800" i="0" dirty="0"/>
              <a:t>		</a:t>
            </a:r>
            <a:r>
              <a:rPr lang="en-US" sz="1200" i="0" dirty="0"/>
              <a:t>cell biology</a:t>
            </a:r>
            <a:r>
              <a:rPr lang="en-US" sz="1800" i="0" dirty="0"/>
              <a:t> 	</a:t>
            </a:r>
          </a:p>
          <a:p>
            <a:pPr>
              <a:lnSpc>
                <a:spcPct val="100000"/>
              </a:lnSpc>
            </a:pPr>
            <a:r>
              <a:rPr lang="en-US" sz="1800" b="0" i="0" dirty="0" err="1"/>
              <a:t>Annis</a:t>
            </a:r>
            <a:r>
              <a:rPr lang="en-US" sz="1800" b="0" i="0" dirty="0"/>
              <a:t> Richardson		</a:t>
            </a:r>
            <a:r>
              <a:rPr lang="en-US" sz="1200" b="0" i="0" dirty="0"/>
              <a:t>leaf development</a:t>
            </a:r>
          </a:p>
          <a:p>
            <a:pPr>
              <a:lnSpc>
                <a:spcPct val="100000"/>
              </a:lnSpc>
            </a:pPr>
            <a:r>
              <a:rPr lang="en-US" sz="1800" b="0" i="0" dirty="0"/>
              <a:t>Sam </a:t>
            </a:r>
            <a:r>
              <a:rPr lang="en-US" sz="1800" b="0" i="0" dirty="0" err="1"/>
              <a:t>Leiboff</a:t>
            </a:r>
            <a:r>
              <a:rPr lang="en-US" sz="1200" b="0" i="0" dirty="0"/>
              <a:t>		sorghum, maize networks</a:t>
            </a:r>
          </a:p>
          <a:p>
            <a:pPr>
              <a:lnSpc>
                <a:spcPct val="100000"/>
              </a:lnSpc>
            </a:pPr>
            <a:r>
              <a:rPr lang="en-US" sz="1800" b="0" i="0" dirty="0"/>
              <a:t>Martin Alexander</a:t>
            </a:r>
            <a:r>
              <a:rPr lang="en-US" sz="1200" b="0" i="0" dirty="0"/>
              <a:t>		tassel development</a:t>
            </a:r>
          </a:p>
          <a:p>
            <a:pPr>
              <a:lnSpc>
                <a:spcPct val="100000"/>
              </a:lnSpc>
            </a:pPr>
            <a:r>
              <a:rPr lang="en-US" sz="1800" b="0" i="0" dirty="0"/>
              <a:t>Brianna </a:t>
            </a:r>
            <a:r>
              <a:rPr lang="en-US" sz="1800" b="0" i="0" dirty="0" err="1"/>
              <a:t>Haining</a:t>
            </a:r>
            <a:r>
              <a:rPr lang="en-US" sz="1200" b="0" i="0" dirty="0"/>
              <a:t>		iron uptake in </a:t>
            </a:r>
            <a:r>
              <a:rPr lang="en-US" sz="1200" b="0" i="0" dirty="0" err="1"/>
              <a:t>Setaria</a:t>
            </a:r>
            <a:endParaRPr lang="en-US" sz="1800" b="0" i="0" dirty="0"/>
          </a:p>
          <a:p>
            <a:pPr>
              <a:lnSpc>
                <a:spcPct val="100000"/>
              </a:lnSpc>
            </a:pPr>
            <a:r>
              <a:rPr lang="en-US" sz="1800" i="0" dirty="0"/>
              <a:t>Recent members</a:t>
            </a:r>
          </a:p>
          <a:p>
            <a:pPr>
              <a:lnSpc>
                <a:spcPct val="100000"/>
              </a:lnSpc>
            </a:pPr>
            <a:r>
              <a:rPr lang="en-US" sz="1800" b="0" i="0" dirty="0"/>
              <a:t>Jazmin Abraham Juarez	</a:t>
            </a:r>
            <a:r>
              <a:rPr lang="en-US" sz="1200" b="0" i="0" dirty="0"/>
              <a:t>proteomics</a:t>
            </a:r>
            <a:endParaRPr lang="en-US" sz="1800" i="0" dirty="0"/>
          </a:p>
          <a:p>
            <a:pPr>
              <a:lnSpc>
                <a:spcPct val="100000"/>
              </a:lnSpc>
            </a:pPr>
            <a:r>
              <a:rPr lang="en-US" sz="1600" b="0" i="0" dirty="0"/>
              <a:t>Mike Lewis</a:t>
            </a:r>
            <a:r>
              <a:rPr lang="en-US" sz="1800" b="0" i="0" dirty="0"/>
              <a:t>		</a:t>
            </a:r>
            <a:r>
              <a:rPr lang="en-US" sz="1200" b="0" i="0" dirty="0"/>
              <a:t>lg1, lg2, </a:t>
            </a:r>
            <a:r>
              <a:rPr lang="en-US" sz="1200" b="0" i="0" dirty="0" err="1"/>
              <a:t>wab</a:t>
            </a:r>
            <a:endParaRPr lang="en-US" sz="1400" b="0" i="0" dirty="0"/>
          </a:p>
          <a:p>
            <a:pPr>
              <a:lnSpc>
                <a:spcPct val="100000"/>
              </a:lnSpc>
            </a:pPr>
            <a:r>
              <a:rPr lang="en-US" sz="1600" b="0" i="0" dirty="0"/>
              <a:t>Marisa Rosa</a:t>
            </a:r>
            <a:r>
              <a:rPr lang="en-US" sz="1800" b="0" i="0" dirty="0"/>
              <a:t>		</a:t>
            </a:r>
            <a:r>
              <a:rPr lang="en-US" sz="1200" b="0" i="0" dirty="0"/>
              <a:t>nod</a:t>
            </a:r>
          </a:p>
          <a:p>
            <a:pPr>
              <a:lnSpc>
                <a:spcPct val="100000"/>
              </a:lnSpc>
            </a:pPr>
            <a:r>
              <a:rPr lang="en-US" sz="1600" b="0" i="0" dirty="0" err="1"/>
              <a:t>Katsutoshi</a:t>
            </a:r>
            <a:r>
              <a:rPr lang="en-US" sz="1600" b="0" i="0" dirty="0"/>
              <a:t> Tsuda</a:t>
            </a:r>
            <a:r>
              <a:rPr lang="en-US" sz="1200" b="0" i="0" dirty="0"/>
              <a:t>		KNOX and BEL</a:t>
            </a:r>
          </a:p>
        </p:txBody>
      </p:sp>
      <p:sp>
        <p:nvSpPr>
          <p:cNvPr id="119810" name="Text Box 3"/>
          <p:cNvSpPr txBox="1">
            <a:spLocks noChangeArrowheads="1"/>
          </p:cNvSpPr>
          <p:nvPr/>
        </p:nvSpPr>
        <p:spPr bwMode="auto">
          <a:xfrm>
            <a:off x="5334000" y="152400"/>
            <a:ext cx="3657600" cy="44627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i="0" dirty="0"/>
              <a:t>Collaborators</a:t>
            </a:r>
            <a:endParaRPr lang="en-US" sz="2000" b="0" i="0" dirty="0"/>
          </a:p>
          <a:p>
            <a:pPr>
              <a:lnSpc>
                <a:spcPct val="100000"/>
              </a:lnSpc>
            </a:pPr>
            <a:r>
              <a:rPr lang="en-US" sz="1800" b="0" i="0" dirty="0"/>
              <a:t>Leaf collaborators: Anne Sylvester, Mike Scanlon, Robyn Johnston, Rico Coen, Pat Brown</a:t>
            </a:r>
          </a:p>
          <a:p>
            <a:pPr>
              <a:lnSpc>
                <a:spcPct val="100000"/>
              </a:lnSpc>
            </a:pPr>
            <a:r>
              <a:rPr lang="en-US" sz="1800" b="0" i="0" dirty="0"/>
              <a:t>Inflorescence collaborators: Erik </a:t>
            </a:r>
            <a:r>
              <a:rPr lang="en-US" sz="1800" b="0" i="0" dirty="0" err="1"/>
              <a:t>Vollbrecht</a:t>
            </a:r>
            <a:r>
              <a:rPr lang="en-US" sz="1800" b="0" i="0" dirty="0"/>
              <a:t>, Dave Jackson, Jose </a:t>
            </a:r>
            <a:r>
              <a:rPr lang="en-US" sz="1800" b="0" i="0" dirty="0" err="1"/>
              <a:t>Dinneny</a:t>
            </a:r>
            <a:r>
              <a:rPr lang="en-US" sz="1800" b="0" i="0" dirty="0"/>
              <a:t>, Andrea </a:t>
            </a:r>
            <a:r>
              <a:rPr lang="en-US" sz="1800" b="0" i="0" dirty="0" err="1"/>
              <a:t>Eveland</a:t>
            </a:r>
            <a:r>
              <a:rPr lang="en-US" sz="1800" b="0" i="0" dirty="0"/>
              <a:t>, </a:t>
            </a:r>
            <a:r>
              <a:rPr lang="en-US" sz="1800" b="0" i="0" dirty="0" err="1"/>
              <a:t>Torbert</a:t>
            </a:r>
            <a:r>
              <a:rPr lang="en-US" sz="1800" b="0" i="0" dirty="0"/>
              <a:t> </a:t>
            </a:r>
            <a:r>
              <a:rPr lang="en-US" sz="1800" b="0" i="0" dirty="0" err="1"/>
              <a:t>Rocheford</a:t>
            </a:r>
            <a:endParaRPr lang="en-US" sz="1800" b="0" i="0" dirty="0"/>
          </a:p>
          <a:p>
            <a:pPr>
              <a:lnSpc>
                <a:spcPct val="100000"/>
              </a:lnSpc>
            </a:pPr>
            <a:endParaRPr lang="en-US" sz="1600" b="0" i="0" dirty="0"/>
          </a:p>
          <a:p>
            <a:pPr>
              <a:lnSpc>
                <a:spcPct val="100000"/>
              </a:lnSpc>
            </a:pPr>
            <a:endParaRPr lang="en-US" sz="1600" b="0" i="0" dirty="0"/>
          </a:p>
          <a:p>
            <a:pPr>
              <a:lnSpc>
                <a:spcPct val="100000"/>
              </a:lnSpc>
            </a:pPr>
            <a:endParaRPr lang="en-US" sz="1600" b="0" i="0" dirty="0"/>
          </a:p>
          <a:p>
            <a:pPr>
              <a:lnSpc>
                <a:spcPct val="100000"/>
              </a:lnSpc>
            </a:pPr>
            <a:endParaRPr lang="en-US" sz="1600" b="0" i="0" dirty="0"/>
          </a:p>
          <a:p>
            <a:pPr>
              <a:lnSpc>
                <a:spcPct val="100000"/>
              </a:lnSpc>
            </a:pPr>
            <a:endParaRPr lang="en-US" sz="1600" b="0" i="0" dirty="0"/>
          </a:p>
        </p:txBody>
      </p:sp>
      <p:sp>
        <p:nvSpPr>
          <p:cNvPr id="119811" name="Text Box 4"/>
          <p:cNvSpPr txBox="1">
            <a:spLocks noChangeArrowheads="1"/>
          </p:cNvSpPr>
          <p:nvPr/>
        </p:nvSpPr>
        <p:spPr bwMode="auto">
          <a:xfrm>
            <a:off x="5334000" y="3733800"/>
            <a:ext cx="3810000" cy="1646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000" i="0" dirty="0"/>
              <a:t>Funding</a:t>
            </a:r>
            <a:endParaRPr lang="en-US" sz="2000" b="0" i="0" dirty="0"/>
          </a:p>
          <a:p>
            <a:pPr>
              <a:lnSpc>
                <a:spcPct val="100000"/>
              </a:lnSpc>
            </a:pPr>
            <a:r>
              <a:rPr lang="en-US" sz="1800" b="0" i="0" dirty="0"/>
              <a:t>ARS - positional cloning</a:t>
            </a:r>
          </a:p>
          <a:p>
            <a:pPr>
              <a:lnSpc>
                <a:spcPct val="100000"/>
              </a:lnSpc>
            </a:pPr>
            <a:r>
              <a:rPr lang="en-US" sz="1800" b="0" i="0" dirty="0"/>
              <a:t>NSF &amp; BBSRC - leaf modeling</a:t>
            </a:r>
          </a:p>
          <a:p>
            <a:pPr>
              <a:lnSpc>
                <a:spcPct val="100000"/>
              </a:lnSpc>
            </a:pPr>
            <a:r>
              <a:rPr lang="en-US" sz="1800" b="0" i="0" dirty="0"/>
              <a:t>NSF - leaf &amp; inflorescence</a:t>
            </a:r>
            <a:endParaRPr lang="en-US" sz="2000" b="0" i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21" name="Title 1"/>
          <p:cNvSpPr>
            <a:spLocks noGrp="1"/>
          </p:cNvSpPr>
          <p:nvPr>
            <p:ph type="title"/>
          </p:nvPr>
        </p:nvSpPr>
        <p:spPr>
          <a:xfrm>
            <a:off x="685800" y="1676400"/>
            <a:ext cx="7772400" cy="1143000"/>
          </a:xfrm>
        </p:spPr>
        <p:txBody>
          <a:bodyPr/>
          <a:lstStyle/>
          <a:p>
            <a:pPr eaLnBrk="1" hangingPunct="1"/>
            <a:r>
              <a:rPr lang="en-US">
                <a:latin typeface="Arial" charset="0"/>
                <a:ea typeface="ＭＳ Ｐゴシック" charset="0"/>
                <a:cs typeface="ＭＳ Ｐゴシック" charset="0"/>
              </a:rPr>
              <a:t>to understand NOD function we carried out immunoprecipitation using the NOD antibody followed by mass-spec</a:t>
            </a:r>
            <a:br>
              <a:rPr lang="en-US">
                <a:latin typeface="Arial" charset="0"/>
                <a:ea typeface="ＭＳ Ｐゴシック" charset="0"/>
                <a:cs typeface="ＭＳ Ｐゴシック" charset="0"/>
              </a:rPr>
            </a:br>
            <a:endParaRPr lang="en-US">
              <a:latin typeface="Arial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1922" name="TextBox 4"/>
          <p:cNvSpPr txBox="1">
            <a:spLocks noChangeArrowheads="1"/>
          </p:cNvSpPr>
          <p:nvPr/>
        </p:nvSpPr>
        <p:spPr bwMode="auto">
          <a:xfrm>
            <a:off x="1066800" y="4038600"/>
            <a:ext cx="7315200" cy="2462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0" i="0" dirty="0"/>
              <a:t>In every experiment NOD was found in wild-type precipitation and not in mutant precipitation</a:t>
            </a:r>
          </a:p>
          <a:p>
            <a:pPr>
              <a:lnSpc>
                <a:spcPct val="100000"/>
              </a:lnSpc>
            </a:pPr>
            <a:r>
              <a:rPr lang="en-US" sz="2800" b="0" i="0" dirty="0"/>
              <a:t>Categories include Calcium related, plasma membrane localized and kinases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816" y="5924550"/>
            <a:ext cx="4062730" cy="9334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3434"/>
          <a:stretch/>
        </p:blipFill>
        <p:spPr>
          <a:xfrm>
            <a:off x="1154449" y="95693"/>
            <a:ext cx="7468545" cy="58288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41CFC95B-6531-C14B-877B-32BA6301F081}"/>
              </a:ext>
            </a:extLst>
          </p:cNvPr>
          <p:cNvSpPr/>
          <p:nvPr/>
        </p:nvSpPr>
        <p:spPr bwMode="auto">
          <a:xfrm>
            <a:off x="200891" y="685800"/>
            <a:ext cx="826216" cy="228600"/>
          </a:xfrm>
          <a:prstGeom prst="rightArrow">
            <a:avLst/>
          </a:prstGeom>
          <a:solidFill>
            <a:schemeClr val="accent2"/>
          </a:solidFill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marL="0" marR="0" indent="0" algn="l" defTabSz="914400" rtl="0" eaLnBrk="0" fontAlgn="base" latinLnBrk="0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2400" b="0" i="1" u="none" strike="noStrike" cap="none" normalizeH="0" baseline="0">
              <a:ln>
                <a:noFill/>
              </a:ln>
              <a:solidFill>
                <a:srgbClr val="00B050"/>
              </a:solidFill>
              <a:effectLst/>
              <a:latin typeface="Arial" charset="0"/>
              <a:ea typeface="ＭＳ Ｐゴシック" charset="0"/>
              <a:cs typeface="ＭＳ Ｐゴシック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78390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93" name="Picture 1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988" y="0"/>
            <a:ext cx="2259012" cy="2671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grpSp>
        <p:nvGrpSpPr>
          <p:cNvPr id="83970" name="Group 2"/>
          <p:cNvGrpSpPr>
            <a:grpSpLocks/>
          </p:cNvGrpSpPr>
          <p:nvPr/>
        </p:nvGrpSpPr>
        <p:grpSpPr bwMode="auto">
          <a:xfrm>
            <a:off x="1066800" y="2189163"/>
            <a:ext cx="7734300" cy="4595812"/>
            <a:chOff x="2753" y="624"/>
            <a:chExt cx="2863" cy="1692"/>
          </a:xfrm>
        </p:grpSpPr>
        <p:pic>
          <p:nvPicPr>
            <p:cNvPr id="83975" name="Picture 51" descr="Lgn-leaf-boundary"/>
            <p:cNvPicPr>
              <a:picLocks noChangeAspect="1" noChangeArrowheads="1"/>
            </p:cNvPicPr>
            <p:nvPr/>
          </p:nvPicPr>
          <p:blipFill>
            <a:blip r:embed="rId4">
              <a:lum bright="6000" contrast="4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4" y="816"/>
              <a:ext cx="2702" cy="136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90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3976" name="TextBox 10"/>
            <p:cNvSpPr txBox="1">
              <a:spLocks noChangeArrowheads="1"/>
            </p:cNvSpPr>
            <p:nvPr/>
          </p:nvSpPr>
          <p:spPr bwMode="auto">
            <a:xfrm>
              <a:off x="3024" y="1200"/>
              <a:ext cx="390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2800" b="0" i="0"/>
                <a:t>blade</a:t>
              </a:r>
            </a:p>
          </p:txBody>
        </p:sp>
        <p:sp>
          <p:nvSpPr>
            <p:cNvPr id="83977" name="TextBox 11"/>
            <p:cNvSpPr txBox="1">
              <a:spLocks noChangeArrowheads="1"/>
            </p:cNvSpPr>
            <p:nvPr/>
          </p:nvSpPr>
          <p:spPr bwMode="auto">
            <a:xfrm>
              <a:off x="2880" y="1947"/>
              <a:ext cx="464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2800" b="0" i="0"/>
                <a:t>sheath</a:t>
              </a:r>
            </a:p>
          </p:txBody>
        </p:sp>
        <p:sp>
          <p:nvSpPr>
            <p:cNvPr id="83978" name="TextBox 12"/>
            <p:cNvSpPr txBox="1">
              <a:spLocks noChangeArrowheads="1"/>
            </p:cNvSpPr>
            <p:nvPr/>
          </p:nvSpPr>
          <p:spPr bwMode="auto">
            <a:xfrm>
              <a:off x="3314" y="1947"/>
              <a:ext cx="456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2800" b="0" i="0">
                  <a:solidFill>
                    <a:schemeClr val="bg1"/>
                  </a:solidFill>
                </a:rPr>
                <a:t>auricle</a:t>
              </a:r>
            </a:p>
          </p:txBody>
        </p:sp>
        <p:sp>
          <p:nvSpPr>
            <p:cNvPr id="83979" name="TextBox 13"/>
            <p:cNvSpPr txBox="1">
              <a:spLocks noChangeArrowheads="1"/>
            </p:cNvSpPr>
            <p:nvPr/>
          </p:nvSpPr>
          <p:spPr bwMode="auto">
            <a:xfrm>
              <a:off x="4385" y="1371"/>
              <a:ext cx="375" cy="1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2800" b="0" i="0"/>
                <a:t>ligule</a:t>
              </a:r>
            </a:p>
          </p:txBody>
        </p:sp>
        <p:cxnSp>
          <p:nvCxnSpPr>
            <p:cNvPr id="83980" name="Straight Arrow Connector 15"/>
            <p:cNvCxnSpPr>
              <a:cxnSpLocks noChangeShapeType="1"/>
              <a:stCxn id="83978" idx="0"/>
            </p:cNvCxnSpPr>
            <p:nvPr/>
          </p:nvCxnSpPr>
          <p:spPr bwMode="auto">
            <a:xfrm rot="16200000" flipV="1">
              <a:off x="3465" y="1861"/>
              <a:ext cx="75" cy="97"/>
            </a:xfrm>
            <a:prstGeom prst="straightConnector1">
              <a:avLst/>
            </a:prstGeom>
            <a:noFill/>
            <a:ln w="28575">
              <a:solidFill>
                <a:schemeClr val="bg1"/>
              </a:solidFill>
              <a:round/>
              <a:headEnd/>
              <a:tailEnd type="arrow" w="med" len="med"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8" name="Straight Arrow Connector 17"/>
            <p:cNvCxnSpPr/>
            <p:nvPr/>
          </p:nvCxnSpPr>
          <p:spPr>
            <a:xfrm rot="5400000">
              <a:off x="4632" y="1623"/>
              <a:ext cx="96" cy="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3982" name="TextBox 18"/>
            <p:cNvSpPr txBox="1">
              <a:spLocks noChangeArrowheads="1"/>
            </p:cNvSpPr>
            <p:nvPr/>
          </p:nvSpPr>
          <p:spPr bwMode="auto">
            <a:xfrm>
              <a:off x="2880" y="2147"/>
              <a:ext cx="2736" cy="1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b="0" i="0"/>
                <a:t>Wild-type        </a:t>
              </a:r>
              <a:r>
                <a:rPr lang="en-US" b="0"/>
                <a:t>Lgn-R/+            </a:t>
              </a:r>
              <a:r>
                <a:rPr lang="en-US" b="0" i="0"/>
                <a:t>Wild-type       </a:t>
              </a:r>
              <a:r>
                <a:rPr lang="en-US" b="0"/>
                <a:t>Lgn-R/+</a:t>
              </a:r>
              <a:endParaRPr lang="en-US" sz="2800" b="0"/>
            </a:p>
          </p:txBody>
        </p:sp>
        <p:sp>
          <p:nvSpPr>
            <p:cNvPr id="83983" name="TextBox 19"/>
            <p:cNvSpPr txBox="1">
              <a:spLocks noChangeArrowheads="1"/>
            </p:cNvSpPr>
            <p:nvPr/>
          </p:nvSpPr>
          <p:spPr bwMode="auto">
            <a:xfrm>
              <a:off x="2753" y="624"/>
              <a:ext cx="68" cy="1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sz="2800" b="0" i="0"/>
            </a:p>
          </p:txBody>
        </p:sp>
      </p:grpSp>
      <p:sp>
        <p:nvSpPr>
          <p:cNvPr id="83971" name="Text Box 12"/>
          <p:cNvSpPr txBox="1">
            <a:spLocks noChangeArrowheads="1"/>
          </p:cNvSpPr>
          <p:nvPr/>
        </p:nvSpPr>
        <p:spPr bwMode="auto">
          <a:xfrm>
            <a:off x="4669625" y="595700"/>
            <a:ext cx="3200400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3600" b="0" dirty="0" err="1"/>
              <a:t>Lgn</a:t>
            </a:r>
            <a:r>
              <a:rPr lang="en-US" sz="3600" b="0" dirty="0"/>
              <a:t>-R/+</a:t>
            </a:r>
            <a:endParaRPr lang="en-US" sz="3600" b="0" i="0" dirty="0"/>
          </a:p>
        </p:txBody>
      </p:sp>
      <p:pic>
        <p:nvPicPr>
          <p:cNvPr id="97294" name="Picture 1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652588" cy="2146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</p:pic>
      <p:pic>
        <p:nvPicPr>
          <p:cNvPr id="83973" name="Picture 15" descr="Brian_St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0"/>
            <a:ext cx="2044700" cy="1617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3974" name="TextBox 1"/>
          <p:cNvSpPr txBox="1">
            <a:spLocks noChangeArrowheads="1"/>
          </p:cNvSpPr>
          <p:nvPr/>
        </p:nvSpPr>
        <p:spPr bwMode="auto">
          <a:xfrm>
            <a:off x="2221932" y="1851686"/>
            <a:ext cx="449580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b="0" i="0" dirty="0"/>
              <a:t>Narrow leaves, reduced ligule, upright tassel branches</a:t>
            </a:r>
          </a:p>
        </p:txBody>
      </p:sp>
      <p:pic>
        <p:nvPicPr>
          <p:cNvPr id="17" name="Picture 29" descr="Alyssa Anderson 2.jpg">
            <a:extLst>
              <a:ext uri="{FF2B5EF4-FFF2-40B4-BE49-F238E27FC236}">
                <a16:creationId xmlns:a16="http://schemas.microsoft.com/office/drawing/2014/main" id="{20B46786-AC8F-AB4A-A15C-D61D3E3567F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9903" y="3999"/>
            <a:ext cx="1638394" cy="1676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34E0F80-E9A9-7240-B9CB-71C4E691EF65}"/>
              </a:ext>
            </a:extLst>
          </p:cNvPr>
          <p:cNvGrpSpPr/>
          <p:nvPr/>
        </p:nvGrpSpPr>
        <p:grpSpPr>
          <a:xfrm>
            <a:off x="1752600" y="1905000"/>
            <a:ext cx="5048122" cy="3961993"/>
            <a:chOff x="59139" y="76607"/>
            <a:chExt cx="3127248" cy="234543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721EAD5-BBBE-F24B-8C36-FD141A27E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9139" y="76607"/>
              <a:ext cx="3127248" cy="2345436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39D0E2F1-BE15-5C4B-A167-125CAD01A69D}"/>
                </a:ext>
              </a:extLst>
            </p:cNvPr>
            <p:cNvSpPr txBox="1"/>
            <p:nvPr/>
          </p:nvSpPr>
          <p:spPr>
            <a:xfrm>
              <a:off x="152400" y="118646"/>
              <a:ext cx="3017520" cy="1944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 err="1">
                  <a:solidFill>
                    <a:schemeClr val="bg1"/>
                  </a:solidFill>
                </a:rPr>
                <a:t>Lgn</a:t>
              </a:r>
              <a:r>
                <a:rPr lang="en-US" i="1" dirty="0">
                  <a:solidFill>
                    <a:schemeClr val="bg1"/>
                  </a:solidFill>
                </a:rPr>
                <a:t>-R/</a:t>
              </a:r>
              <a:r>
                <a:rPr lang="en-US" i="1" dirty="0" err="1">
                  <a:solidFill>
                    <a:schemeClr val="bg1"/>
                  </a:solidFill>
                </a:rPr>
                <a:t>Lgn</a:t>
              </a:r>
              <a:r>
                <a:rPr lang="en-US" i="1" dirty="0">
                  <a:solidFill>
                    <a:schemeClr val="bg1"/>
                  </a:solidFill>
                </a:rPr>
                <a:t>-R     nod/nod</a:t>
              </a:r>
              <a:r>
                <a:rPr lang="en-US" dirty="0">
                  <a:solidFill>
                    <a:schemeClr val="bg1"/>
                  </a:solidFill>
                </a:rPr>
                <a:t>(B73)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E2722C5-226E-0045-94A7-3681752C7D56}"/>
              </a:ext>
            </a:extLst>
          </p:cNvPr>
          <p:cNvSpPr txBox="1"/>
          <p:nvPr/>
        </p:nvSpPr>
        <p:spPr>
          <a:xfrm>
            <a:off x="1219200" y="228600"/>
            <a:ext cx="65758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sz="3200" b="0" dirty="0" err="1"/>
              <a:t>Lgn</a:t>
            </a:r>
            <a:r>
              <a:rPr lang="en-US" sz="3200" b="0" dirty="0"/>
              <a:t>-R</a:t>
            </a:r>
            <a:r>
              <a:rPr lang="en-US" sz="3200" b="0" i="0" dirty="0"/>
              <a:t> homozygote looks similar to </a:t>
            </a:r>
            <a:r>
              <a:rPr lang="en-US" sz="3200" b="0" dirty="0"/>
              <a:t>nod</a:t>
            </a:r>
            <a:r>
              <a:rPr lang="en-US" sz="3200" b="0" i="0" dirty="0"/>
              <a:t> homozygotes when they are both in B73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852CF7-79CE-3D4E-87E5-73D9EF56E628}"/>
              </a:ext>
            </a:extLst>
          </p:cNvPr>
          <p:cNvSpPr txBox="1"/>
          <p:nvPr/>
        </p:nvSpPr>
        <p:spPr>
          <a:xfrm>
            <a:off x="2819400" y="6248400"/>
            <a:ext cx="4573855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0" i="0" dirty="0"/>
              <a:t>Plants at maturity</a:t>
            </a:r>
          </a:p>
        </p:txBody>
      </p:sp>
    </p:spTree>
    <p:extLst>
      <p:ext uri="{BB962C8B-B14F-4D97-AF65-F5344CB8AC3E}">
        <p14:creationId xmlns:p14="http://schemas.microsoft.com/office/powerpoint/2010/main" val="3547714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161" name="Group 281"/>
          <p:cNvGrpSpPr>
            <a:grpSpLocks/>
          </p:cNvGrpSpPr>
          <p:nvPr/>
        </p:nvGrpSpPr>
        <p:grpSpPr bwMode="auto">
          <a:xfrm>
            <a:off x="-304800" y="304801"/>
            <a:ext cx="8458200" cy="6172200"/>
            <a:chOff x="22359542" y="19178588"/>
            <a:chExt cx="9339658" cy="8101012"/>
          </a:xfrm>
        </p:grpSpPr>
        <p:pic>
          <p:nvPicPr>
            <p:cNvPr id="92193" name="Picture 14" descr="alignment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837775" y="21412200"/>
              <a:ext cx="8785225" cy="53514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2194" name="Line 24"/>
            <p:cNvSpPr>
              <a:spLocks noChangeShapeType="1"/>
            </p:cNvSpPr>
            <p:nvPr/>
          </p:nvSpPr>
          <p:spPr bwMode="auto">
            <a:xfrm flipV="1">
              <a:off x="22783422" y="20421600"/>
              <a:ext cx="8641129" cy="0"/>
            </a:xfrm>
            <a:prstGeom prst="line">
              <a:avLst/>
            </a:pr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92195" name="Group 42"/>
            <p:cNvGrpSpPr>
              <a:grpSpLocks/>
            </p:cNvGrpSpPr>
            <p:nvPr/>
          </p:nvGrpSpPr>
          <p:grpSpPr bwMode="auto">
            <a:xfrm>
              <a:off x="23071138" y="20019321"/>
              <a:ext cx="8172450" cy="731520"/>
              <a:chOff x="611" y="2205"/>
              <a:chExt cx="4446" cy="230"/>
            </a:xfrm>
          </p:grpSpPr>
          <p:sp>
            <p:nvSpPr>
              <p:cNvPr id="92204" name="Rectangle 25"/>
              <p:cNvSpPr>
                <a:spLocks noChangeArrowheads="1"/>
              </p:cNvSpPr>
              <p:nvPr/>
            </p:nvSpPr>
            <p:spPr bwMode="auto">
              <a:xfrm>
                <a:off x="611" y="2205"/>
                <a:ext cx="392" cy="230"/>
              </a:xfrm>
              <a:prstGeom prst="rect">
                <a:avLst/>
              </a:prstGeom>
              <a:solidFill>
                <a:srgbClr val="C0C0C0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386263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8700" b="0" i="0">
                  <a:latin typeface="Calibri" charset="0"/>
                </a:endParaRPr>
              </a:p>
            </p:txBody>
          </p:sp>
          <p:sp>
            <p:nvSpPr>
              <p:cNvPr id="92205" name="Rectangle 27"/>
              <p:cNvSpPr>
                <a:spLocks noChangeArrowheads="1"/>
              </p:cNvSpPr>
              <p:nvPr/>
            </p:nvSpPr>
            <p:spPr bwMode="auto">
              <a:xfrm>
                <a:off x="1239" y="2205"/>
                <a:ext cx="339" cy="230"/>
              </a:xfrm>
              <a:prstGeom prst="rect">
                <a:avLst/>
              </a:prstGeom>
              <a:solidFill>
                <a:srgbClr val="4D4D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386263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8700" b="0" i="0">
                  <a:latin typeface="Calibri" charset="0"/>
                </a:endParaRPr>
              </a:p>
            </p:txBody>
          </p:sp>
          <p:sp>
            <p:nvSpPr>
              <p:cNvPr id="92206" name="Rectangle 29"/>
              <p:cNvSpPr>
                <a:spLocks noChangeArrowheads="1"/>
              </p:cNvSpPr>
              <p:nvPr/>
            </p:nvSpPr>
            <p:spPr bwMode="auto">
              <a:xfrm>
                <a:off x="1780" y="2205"/>
                <a:ext cx="490" cy="230"/>
              </a:xfrm>
              <a:prstGeom prst="rect">
                <a:avLst/>
              </a:prstGeom>
              <a:solidFill>
                <a:srgbClr val="4D4D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386263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8700" b="0" i="0">
                  <a:latin typeface="Calibri" charset="0"/>
                </a:endParaRPr>
              </a:p>
            </p:txBody>
          </p:sp>
          <p:sp>
            <p:nvSpPr>
              <p:cNvPr id="92207" name="Rectangle 31"/>
              <p:cNvSpPr>
                <a:spLocks noChangeArrowheads="1"/>
              </p:cNvSpPr>
              <p:nvPr/>
            </p:nvSpPr>
            <p:spPr bwMode="auto">
              <a:xfrm>
                <a:off x="2974" y="2205"/>
                <a:ext cx="552" cy="230"/>
              </a:xfrm>
              <a:prstGeom prst="rect">
                <a:avLst/>
              </a:prstGeom>
              <a:solidFill>
                <a:srgbClr val="4D4D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386263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8700" b="0" i="0">
                  <a:latin typeface="Calibri" charset="0"/>
                </a:endParaRPr>
              </a:p>
            </p:txBody>
          </p:sp>
          <p:sp>
            <p:nvSpPr>
              <p:cNvPr id="92208" name="Rectangle 33"/>
              <p:cNvSpPr>
                <a:spLocks noChangeArrowheads="1"/>
              </p:cNvSpPr>
              <p:nvPr/>
            </p:nvSpPr>
            <p:spPr bwMode="auto">
              <a:xfrm>
                <a:off x="3769" y="2205"/>
                <a:ext cx="350" cy="230"/>
              </a:xfrm>
              <a:prstGeom prst="rect">
                <a:avLst/>
              </a:prstGeom>
              <a:solidFill>
                <a:srgbClr val="4D4D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386263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8700" b="0" i="0">
                  <a:latin typeface="Calibri" charset="0"/>
                </a:endParaRPr>
              </a:p>
            </p:txBody>
          </p:sp>
          <p:sp>
            <p:nvSpPr>
              <p:cNvPr id="92209" name="Rectangle 35"/>
              <p:cNvSpPr>
                <a:spLocks noChangeArrowheads="1"/>
              </p:cNvSpPr>
              <p:nvPr/>
            </p:nvSpPr>
            <p:spPr bwMode="auto">
              <a:xfrm>
                <a:off x="4299" y="2205"/>
                <a:ext cx="758" cy="230"/>
              </a:xfrm>
              <a:prstGeom prst="rect">
                <a:avLst/>
              </a:prstGeom>
              <a:solidFill>
                <a:srgbClr val="4D4D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386263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8700" b="0" i="0">
                  <a:latin typeface="Calibri" charset="0"/>
                </a:endParaRPr>
              </a:p>
            </p:txBody>
          </p:sp>
          <p:sp>
            <p:nvSpPr>
              <p:cNvPr id="92210" name="Rectangle 38" descr="Wide upward diagonal"/>
              <p:cNvSpPr>
                <a:spLocks noChangeArrowheads="1"/>
              </p:cNvSpPr>
              <p:nvPr/>
            </p:nvSpPr>
            <p:spPr bwMode="auto">
              <a:xfrm>
                <a:off x="849" y="2205"/>
                <a:ext cx="155" cy="230"/>
              </a:xfrm>
              <a:prstGeom prst="rect">
                <a:avLst/>
              </a:prstGeom>
              <a:pattFill prst="wdUpDiag">
                <a:fgClr>
                  <a:srgbClr val="B2B2B2"/>
                </a:fgClr>
                <a:bgClr>
                  <a:schemeClr val="bg1"/>
                </a:bgClr>
              </a:patt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386263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8700" b="0" i="0">
                  <a:latin typeface="Calibri" charset="0"/>
                </a:endParaRPr>
              </a:p>
            </p:txBody>
          </p:sp>
          <p:sp>
            <p:nvSpPr>
              <p:cNvPr id="92211" name="Rectangle 40"/>
              <p:cNvSpPr>
                <a:spLocks noChangeArrowheads="1"/>
              </p:cNvSpPr>
              <p:nvPr/>
            </p:nvSpPr>
            <p:spPr bwMode="auto">
              <a:xfrm>
                <a:off x="1239" y="2205"/>
                <a:ext cx="5" cy="230"/>
              </a:xfrm>
              <a:prstGeom prst="rect">
                <a:avLst/>
              </a:prstGeom>
              <a:solidFill>
                <a:srgbClr val="4D4D4D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defTabSz="4386263" eaLnBrk="1" hangingPunct="1">
                  <a:lnSpc>
                    <a:spcPct val="100000"/>
                  </a:lnSpc>
                  <a:spcBef>
                    <a:spcPct val="0"/>
                  </a:spcBef>
                </a:pPr>
                <a:endParaRPr lang="en-US" sz="8700" b="0" i="0">
                  <a:latin typeface="Calibri" charset="0"/>
                </a:endParaRPr>
              </a:p>
            </p:txBody>
          </p:sp>
        </p:grpSp>
        <p:sp>
          <p:nvSpPr>
            <p:cNvPr id="111" name="Line 44"/>
            <p:cNvSpPr>
              <a:spLocks noChangeShapeType="1"/>
            </p:cNvSpPr>
            <p:nvPr/>
          </p:nvSpPr>
          <p:spPr bwMode="auto">
            <a:xfrm>
              <a:off x="25642797" y="19889094"/>
              <a:ext cx="0" cy="14376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defTabSz="4386506" eaLnBrk="1" fontAlgn="auto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8700" b="0" i="0">
                <a:ln w="28575">
                  <a:solidFill>
                    <a:schemeClr val="tx1"/>
                  </a:solidFill>
                </a:ln>
                <a:latin typeface="+mn-lt"/>
                <a:ea typeface="+mn-ea"/>
                <a:cs typeface="+mn-cs"/>
              </a:endParaRPr>
            </a:p>
          </p:txBody>
        </p:sp>
        <p:sp>
          <p:nvSpPr>
            <p:cNvPr id="92197" name="Text Box 45"/>
            <p:cNvSpPr txBox="1">
              <a:spLocks noChangeArrowheads="1"/>
            </p:cNvSpPr>
            <p:nvPr/>
          </p:nvSpPr>
          <p:spPr bwMode="auto">
            <a:xfrm>
              <a:off x="25220338" y="19178588"/>
              <a:ext cx="865952" cy="9126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algn="ctr" eaLnBrk="1" hangingPunct="1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ko-KR" sz="1800" dirty="0" err="1">
                  <a:latin typeface="Calibri" charset="0"/>
                </a:rPr>
                <a:t>Lgn</a:t>
              </a:r>
              <a:r>
                <a:rPr lang="en-US" altLang="ko-KR" sz="1800" dirty="0">
                  <a:latin typeface="Calibri" charset="0"/>
                </a:rPr>
                <a:t>-R</a:t>
              </a:r>
            </a:p>
            <a:p>
              <a:pPr algn="ctr" eaLnBrk="1" hangingPunct="1">
                <a:lnSpc>
                  <a:spcPct val="110000"/>
                </a:lnSpc>
                <a:spcBef>
                  <a:spcPct val="0"/>
                </a:spcBef>
              </a:pPr>
              <a:r>
                <a:rPr lang="en-US" altLang="ko-KR" sz="1800" i="0" dirty="0">
                  <a:latin typeface="Calibri" charset="0"/>
                </a:rPr>
                <a:t>A138T</a:t>
              </a:r>
              <a:endParaRPr lang="en-US" sz="1800" i="0" dirty="0">
                <a:latin typeface="Calibri" charset="0"/>
              </a:endParaRPr>
            </a:p>
          </p:txBody>
        </p:sp>
        <p:sp>
          <p:nvSpPr>
            <p:cNvPr id="92198" name="Text Box 46"/>
            <p:cNvSpPr txBox="1">
              <a:spLocks noChangeArrowheads="1"/>
            </p:cNvSpPr>
            <p:nvPr/>
          </p:nvSpPr>
          <p:spPr bwMode="auto">
            <a:xfrm>
              <a:off x="23360470" y="20726698"/>
              <a:ext cx="7774284" cy="481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altLang="ko-KR" sz="1800" i="0">
                  <a:latin typeface="Calibri" charset="0"/>
                </a:rPr>
                <a:t>TMD                                                                    Kinase</a:t>
              </a:r>
              <a:endParaRPr lang="en-US" sz="1800" i="0">
                <a:latin typeface="Calibri" charset="0"/>
              </a:endParaRPr>
            </a:p>
          </p:txBody>
        </p:sp>
        <p:pic>
          <p:nvPicPr>
            <p:cNvPr id="92201" name="Picture 6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813001" y="24993600"/>
              <a:ext cx="3886199" cy="228600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2202" name="TextBox 278"/>
            <p:cNvSpPr txBox="1">
              <a:spLocks noChangeArrowheads="1"/>
            </p:cNvSpPr>
            <p:nvPr/>
          </p:nvSpPr>
          <p:spPr bwMode="auto">
            <a:xfrm>
              <a:off x="22359542" y="19353609"/>
              <a:ext cx="548670" cy="33212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2000" i="0">
                  <a:latin typeface="Calibri" charset="0"/>
                </a:rPr>
                <a:t>(A)</a:t>
              </a: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sz="2000" i="0">
                <a:latin typeface="Calibri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sz="2000" i="0">
                <a:latin typeface="Calibri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sz="2000" i="0">
                <a:latin typeface="Calibri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sz="2000" i="0">
                <a:latin typeface="Calibri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sz="2000" i="0">
                <a:latin typeface="Calibri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endParaRPr lang="en-US" sz="2000" i="0">
                <a:latin typeface="Calibri" charset="0"/>
              </a:endParaRPr>
            </a:p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2000" i="0">
                  <a:latin typeface="Calibri" charset="0"/>
                </a:rPr>
                <a:t>(B)</a:t>
              </a:r>
            </a:p>
          </p:txBody>
        </p:sp>
        <p:sp>
          <p:nvSpPr>
            <p:cNvPr id="92203" name="TextBox 279"/>
            <p:cNvSpPr txBox="1">
              <a:spLocks noChangeArrowheads="1"/>
            </p:cNvSpPr>
            <p:nvPr/>
          </p:nvSpPr>
          <p:spPr bwMode="auto">
            <a:xfrm>
              <a:off x="27795405" y="24991814"/>
              <a:ext cx="525882" cy="5208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defTabSz="4386263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defTabSz="4386263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</a:pPr>
              <a:r>
                <a:rPr lang="en-US" sz="2000" i="0">
                  <a:latin typeface="Calibri" charset="0"/>
                </a:rPr>
                <a:t>(C)</a:t>
              </a:r>
            </a:p>
          </p:txBody>
        </p:sp>
      </p:grpSp>
      <p:sp>
        <p:nvSpPr>
          <p:cNvPr id="92162" name="Line 22"/>
          <p:cNvSpPr>
            <a:spLocks noChangeShapeType="1"/>
          </p:cNvSpPr>
          <p:nvPr/>
        </p:nvSpPr>
        <p:spPr bwMode="auto">
          <a:xfrm>
            <a:off x="8229600" y="2133600"/>
            <a:ext cx="1588" cy="15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92163" name="Rectangle 62"/>
          <p:cNvSpPr>
            <a:spLocks noChangeArrowheads="1"/>
          </p:cNvSpPr>
          <p:nvPr/>
        </p:nvSpPr>
        <p:spPr bwMode="auto">
          <a:xfrm>
            <a:off x="4419600" y="4572000"/>
            <a:ext cx="4572000" cy="25146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/>
          </a:p>
        </p:txBody>
      </p:sp>
      <p:grpSp>
        <p:nvGrpSpPr>
          <p:cNvPr id="92164" name="Group 63"/>
          <p:cNvGrpSpPr>
            <a:grpSpLocks/>
          </p:cNvGrpSpPr>
          <p:nvPr/>
        </p:nvGrpSpPr>
        <p:grpSpPr bwMode="auto">
          <a:xfrm>
            <a:off x="4648200" y="4724400"/>
            <a:ext cx="5562600" cy="2043113"/>
            <a:chOff x="1488" y="1488"/>
            <a:chExt cx="3504" cy="1287"/>
          </a:xfrm>
        </p:grpSpPr>
        <p:grpSp>
          <p:nvGrpSpPr>
            <p:cNvPr id="92166" name="Group 64"/>
            <p:cNvGrpSpPr>
              <a:grpSpLocks/>
            </p:cNvGrpSpPr>
            <p:nvPr/>
          </p:nvGrpSpPr>
          <p:grpSpPr bwMode="auto">
            <a:xfrm>
              <a:off x="1488" y="1632"/>
              <a:ext cx="1872" cy="1008"/>
              <a:chOff x="1488" y="1632"/>
              <a:chExt cx="1872" cy="1008"/>
            </a:xfrm>
          </p:grpSpPr>
          <p:sp>
            <p:nvSpPr>
              <p:cNvPr id="92172" name="Line 65"/>
              <p:cNvSpPr>
                <a:spLocks noChangeShapeType="1"/>
              </p:cNvSpPr>
              <p:nvPr/>
            </p:nvSpPr>
            <p:spPr bwMode="auto">
              <a:xfrm>
                <a:off x="1488" y="1632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73" name="Line 66"/>
              <p:cNvSpPr>
                <a:spLocks noChangeShapeType="1"/>
              </p:cNvSpPr>
              <p:nvPr/>
            </p:nvSpPr>
            <p:spPr bwMode="auto">
              <a:xfrm>
                <a:off x="1488" y="2160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74" name="Line 67"/>
              <p:cNvSpPr>
                <a:spLocks noChangeShapeType="1"/>
              </p:cNvSpPr>
              <p:nvPr/>
            </p:nvSpPr>
            <p:spPr bwMode="auto">
              <a:xfrm>
                <a:off x="1968" y="2544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75" name="Line 68"/>
              <p:cNvSpPr>
                <a:spLocks noChangeShapeType="1"/>
              </p:cNvSpPr>
              <p:nvPr/>
            </p:nvSpPr>
            <p:spPr bwMode="auto">
              <a:xfrm>
                <a:off x="2928" y="2064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76" name="Line 69"/>
              <p:cNvSpPr>
                <a:spLocks noChangeShapeType="1"/>
              </p:cNvSpPr>
              <p:nvPr/>
            </p:nvSpPr>
            <p:spPr bwMode="auto">
              <a:xfrm>
                <a:off x="2928" y="2208"/>
                <a:ext cx="384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77" name="Line 70"/>
              <p:cNvSpPr>
                <a:spLocks noChangeShapeType="1"/>
              </p:cNvSpPr>
              <p:nvPr/>
            </p:nvSpPr>
            <p:spPr bwMode="auto">
              <a:xfrm>
                <a:off x="2400" y="2640"/>
                <a:ext cx="33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78" name="Line 71"/>
              <p:cNvSpPr>
                <a:spLocks noChangeShapeType="1"/>
              </p:cNvSpPr>
              <p:nvPr/>
            </p:nvSpPr>
            <p:spPr bwMode="auto">
              <a:xfrm>
                <a:off x="2400" y="2496"/>
                <a:ext cx="43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79" name="Line 72"/>
              <p:cNvSpPr>
                <a:spLocks noChangeShapeType="1"/>
              </p:cNvSpPr>
              <p:nvPr/>
            </p:nvSpPr>
            <p:spPr bwMode="auto">
              <a:xfrm>
                <a:off x="1968" y="2352"/>
                <a:ext cx="6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80" name="Line 73"/>
              <p:cNvSpPr>
                <a:spLocks noChangeShapeType="1"/>
              </p:cNvSpPr>
              <p:nvPr/>
            </p:nvSpPr>
            <p:spPr bwMode="auto">
              <a:xfrm>
                <a:off x="1920" y="1872"/>
                <a:ext cx="672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81" name="Line 74"/>
              <p:cNvSpPr>
                <a:spLocks noChangeShapeType="1"/>
              </p:cNvSpPr>
              <p:nvPr/>
            </p:nvSpPr>
            <p:spPr bwMode="auto">
              <a:xfrm>
                <a:off x="2592" y="1728"/>
                <a:ext cx="76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82" name="Line 75"/>
              <p:cNvSpPr>
                <a:spLocks noChangeShapeType="1"/>
              </p:cNvSpPr>
              <p:nvPr/>
            </p:nvSpPr>
            <p:spPr bwMode="auto">
              <a:xfrm>
                <a:off x="2688" y="1872"/>
                <a:ext cx="57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83" name="Line 76"/>
              <p:cNvSpPr>
                <a:spLocks noChangeShapeType="1"/>
              </p:cNvSpPr>
              <p:nvPr/>
            </p:nvSpPr>
            <p:spPr bwMode="auto">
              <a:xfrm>
                <a:off x="2688" y="2112"/>
                <a:ext cx="240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84" name="Line 77"/>
              <p:cNvSpPr>
                <a:spLocks noChangeShapeType="1"/>
              </p:cNvSpPr>
              <p:nvPr/>
            </p:nvSpPr>
            <p:spPr bwMode="auto">
              <a:xfrm>
                <a:off x="1488" y="1632"/>
                <a:ext cx="0" cy="52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85" name="Line 78"/>
              <p:cNvSpPr>
                <a:spLocks noChangeShapeType="1"/>
              </p:cNvSpPr>
              <p:nvPr/>
            </p:nvSpPr>
            <p:spPr bwMode="auto">
              <a:xfrm>
                <a:off x="1920" y="1872"/>
                <a:ext cx="0" cy="576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86" name="Line 79"/>
              <p:cNvSpPr>
                <a:spLocks noChangeShapeType="1"/>
              </p:cNvSpPr>
              <p:nvPr/>
            </p:nvSpPr>
            <p:spPr bwMode="auto">
              <a:xfrm>
                <a:off x="1920" y="2448"/>
                <a:ext cx="48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87" name="Line 80"/>
              <p:cNvSpPr>
                <a:spLocks noChangeShapeType="1"/>
              </p:cNvSpPr>
              <p:nvPr/>
            </p:nvSpPr>
            <p:spPr bwMode="auto">
              <a:xfrm>
                <a:off x="2592" y="1728"/>
                <a:ext cx="0" cy="288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88" name="Line 81"/>
              <p:cNvSpPr>
                <a:spLocks noChangeShapeType="1"/>
              </p:cNvSpPr>
              <p:nvPr/>
            </p:nvSpPr>
            <p:spPr bwMode="auto">
              <a:xfrm>
                <a:off x="2688" y="1872"/>
                <a:ext cx="0" cy="24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89" name="Line 82"/>
              <p:cNvSpPr>
                <a:spLocks noChangeShapeType="1"/>
              </p:cNvSpPr>
              <p:nvPr/>
            </p:nvSpPr>
            <p:spPr bwMode="auto">
              <a:xfrm>
                <a:off x="1968" y="2352"/>
                <a:ext cx="0" cy="192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90" name="Line 83"/>
              <p:cNvSpPr>
                <a:spLocks noChangeShapeType="1"/>
              </p:cNvSpPr>
              <p:nvPr/>
            </p:nvSpPr>
            <p:spPr bwMode="auto">
              <a:xfrm>
                <a:off x="2400" y="2496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91" name="Line 84"/>
              <p:cNvSpPr>
                <a:spLocks noChangeShapeType="1"/>
              </p:cNvSpPr>
              <p:nvPr/>
            </p:nvSpPr>
            <p:spPr bwMode="auto">
              <a:xfrm>
                <a:off x="2592" y="2016"/>
                <a:ext cx="96" cy="0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92192" name="Line 85"/>
              <p:cNvSpPr>
                <a:spLocks noChangeShapeType="1"/>
              </p:cNvSpPr>
              <p:nvPr/>
            </p:nvSpPr>
            <p:spPr bwMode="auto">
              <a:xfrm>
                <a:off x="2928" y="2064"/>
                <a:ext cx="0" cy="144"/>
              </a:xfrm>
              <a:prstGeom prst="line">
                <a:avLst/>
              </a:prstGeom>
              <a:noFill/>
              <a:ln w="381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92167" name="Text Box 86"/>
            <p:cNvSpPr txBox="1">
              <a:spLocks noChangeArrowheads="1"/>
            </p:cNvSpPr>
            <p:nvPr/>
          </p:nvSpPr>
          <p:spPr bwMode="auto">
            <a:xfrm>
              <a:off x="1872" y="1488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800" b="0" i="0"/>
                <a:t>OsLGN</a:t>
              </a:r>
              <a:endParaRPr lang="en-US" sz="2000" b="0" i="0"/>
            </a:p>
          </p:txBody>
        </p:sp>
        <p:sp>
          <p:nvSpPr>
            <p:cNvPr id="92168" name="Text Box 87"/>
            <p:cNvSpPr txBox="1">
              <a:spLocks noChangeArrowheads="1"/>
            </p:cNvSpPr>
            <p:nvPr/>
          </p:nvSpPr>
          <p:spPr bwMode="auto">
            <a:xfrm>
              <a:off x="3264" y="1597"/>
              <a:ext cx="1728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70000"/>
                </a:lnSpc>
              </a:pPr>
              <a:r>
                <a:rPr lang="en-US" sz="1800" b="0" i="0"/>
                <a:t>    BdLGN-like</a:t>
              </a:r>
            </a:p>
            <a:p>
              <a:pPr>
                <a:lnSpc>
                  <a:spcPct val="70000"/>
                </a:lnSpc>
              </a:pPr>
              <a:r>
                <a:rPr lang="en-US" sz="1800" b="0" i="0"/>
                <a:t>OsLGN-like</a:t>
              </a:r>
            </a:p>
            <a:p>
              <a:pPr>
                <a:lnSpc>
                  <a:spcPct val="70000"/>
                </a:lnSpc>
              </a:pPr>
              <a:r>
                <a:rPr lang="en-US" sz="1800" b="0" i="0"/>
                <a:t>   </a:t>
              </a:r>
              <a:r>
                <a:rPr lang="en-US" sz="1800" b="0" i="0">
                  <a:solidFill>
                    <a:srgbClr val="EF0092"/>
                  </a:solidFill>
                </a:rPr>
                <a:t>ZmLGN-like</a:t>
              </a:r>
              <a:endParaRPr lang="en-US" sz="1800" b="0" i="0"/>
            </a:p>
            <a:p>
              <a:pPr>
                <a:lnSpc>
                  <a:spcPct val="70000"/>
                </a:lnSpc>
              </a:pPr>
              <a:r>
                <a:rPr lang="en-US" sz="1800" b="0" i="0"/>
                <a:t> SbLGN-like</a:t>
              </a:r>
            </a:p>
            <a:p>
              <a:pPr>
                <a:lnSpc>
                  <a:spcPct val="100000"/>
                </a:lnSpc>
              </a:pPr>
              <a:endParaRPr lang="en-US" sz="2000" b="0" i="0"/>
            </a:p>
          </p:txBody>
        </p:sp>
        <p:sp>
          <p:nvSpPr>
            <p:cNvPr id="92169" name="Text Box 88"/>
            <p:cNvSpPr txBox="1">
              <a:spLocks noChangeArrowheads="1"/>
            </p:cNvSpPr>
            <p:nvPr/>
          </p:nvSpPr>
          <p:spPr bwMode="auto">
            <a:xfrm>
              <a:off x="2640" y="2256"/>
              <a:ext cx="720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800" b="0" i="0"/>
                <a:t>BdLGN</a:t>
              </a:r>
              <a:endParaRPr lang="en-US" sz="2000" b="0" i="0"/>
            </a:p>
          </p:txBody>
        </p:sp>
        <p:sp>
          <p:nvSpPr>
            <p:cNvPr id="92170" name="Text Box 89"/>
            <p:cNvSpPr txBox="1">
              <a:spLocks noChangeArrowheads="1"/>
            </p:cNvSpPr>
            <p:nvPr/>
          </p:nvSpPr>
          <p:spPr bwMode="auto">
            <a:xfrm>
              <a:off x="2880" y="2400"/>
              <a:ext cx="816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800" b="0" i="0" dirty="0" err="1">
                  <a:solidFill>
                    <a:srgbClr val="EF0092"/>
                  </a:solidFill>
                </a:rPr>
                <a:t>ZmLGN</a:t>
              </a:r>
              <a:endParaRPr lang="en-US" b="0" i="0" dirty="0"/>
            </a:p>
          </p:txBody>
        </p:sp>
        <p:sp>
          <p:nvSpPr>
            <p:cNvPr id="92171" name="Text Box 90"/>
            <p:cNvSpPr txBox="1">
              <a:spLocks noChangeArrowheads="1"/>
            </p:cNvSpPr>
            <p:nvPr/>
          </p:nvSpPr>
          <p:spPr bwMode="auto">
            <a:xfrm>
              <a:off x="2736" y="2544"/>
              <a:ext cx="672" cy="2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lnSpc>
                  <a:spcPct val="60000"/>
                </a:lnSpc>
                <a:spcBef>
                  <a:spcPct val="50000"/>
                </a:spcBef>
                <a:spcAft>
                  <a:spcPct val="0"/>
                </a:spcAft>
                <a:defRPr sz="2400" b="1" i="1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>
                <a:lnSpc>
                  <a:spcPct val="100000"/>
                </a:lnSpc>
              </a:pPr>
              <a:r>
                <a:rPr lang="en-US" sz="1800" b="0" i="0"/>
                <a:t>SbLGN</a:t>
              </a:r>
              <a:endParaRPr lang="en-US" b="0" i="0"/>
            </a:p>
          </p:txBody>
        </p:sp>
      </p:grpSp>
      <p:sp>
        <p:nvSpPr>
          <p:cNvPr id="92165" name="Text Box 91"/>
          <p:cNvSpPr txBox="1">
            <a:spLocks noChangeArrowheads="1"/>
          </p:cNvSpPr>
          <p:nvPr/>
        </p:nvSpPr>
        <p:spPr bwMode="auto">
          <a:xfrm>
            <a:off x="2971800" y="-76200"/>
            <a:ext cx="556260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b="0" i="0">
                <a:solidFill>
                  <a:srgbClr val="EF0092"/>
                </a:solidFill>
              </a:rPr>
              <a:t>LGN genes are duplicated in the grasses</a:t>
            </a:r>
            <a:endParaRPr lang="en-US" b="0" i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09" name="Shape 34"/>
          <p:cNvSpPr txBox="1">
            <a:spLocks noGrp="1"/>
          </p:cNvSpPr>
          <p:nvPr/>
        </p:nvSpPr>
        <p:spPr bwMode="auto">
          <a:xfrm>
            <a:off x="6457950" y="6408738"/>
            <a:ext cx="2057400" cy="260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45718" tIns="45718" rIns="45718" bIns="45718" anchor="ctr">
            <a:spAutoFit/>
          </a:bodyPr>
          <a:lstStyle>
            <a:lvl1pPr defTabSz="642938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defTabSz="642938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defTabSz="642938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defTabSz="642938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defTabSz="642938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defTabSz="642938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defTabSz="642938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defTabSz="642938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defTabSz="642938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r" eaLnBrk="1" hangingPunct="1">
              <a:lnSpc>
                <a:spcPct val="100000"/>
              </a:lnSpc>
              <a:spcBef>
                <a:spcPct val="0"/>
              </a:spcBef>
            </a:pPr>
            <a:fld id="{625CA503-CD1F-FF4F-895C-68F0DB9425C6}" type="slidenum">
              <a:rPr lang="en-US" sz="1100" b="0" i="0">
                <a:solidFill>
                  <a:srgbClr val="888888"/>
                </a:solidFill>
                <a:latin typeface="Calibri" charset="0"/>
                <a:cs typeface="Calibri" charset="0"/>
                <a:sym typeface="Calibri" charset="0"/>
              </a:rPr>
              <a:pPr algn="r" eaLnBrk="1" hangingPunct="1">
                <a:lnSpc>
                  <a:spcPct val="100000"/>
                </a:lnSpc>
                <a:spcBef>
                  <a:spcPct val="0"/>
                </a:spcBef>
              </a:pPr>
              <a:t>9</a:t>
            </a:fld>
            <a:endParaRPr lang="en-US" sz="1100" b="0" i="0">
              <a:solidFill>
                <a:srgbClr val="888888"/>
              </a:solidFill>
              <a:latin typeface="Calibri" charset="0"/>
              <a:cs typeface="Calibri" charset="0"/>
              <a:sym typeface="Calibri" charset="0"/>
            </a:endParaRPr>
          </a:p>
        </p:txBody>
      </p:sp>
      <p:sp>
        <p:nvSpPr>
          <p:cNvPr id="94210" name="Shape 35"/>
          <p:cNvSpPr>
            <a:spLocks noChangeArrowheads="1"/>
          </p:cNvSpPr>
          <p:nvPr/>
        </p:nvSpPr>
        <p:spPr bwMode="auto">
          <a:xfrm>
            <a:off x="2362200" y="295275"/>
            <a:ext cx="6477000" cy="1717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algn="ctr"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3600" b="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LGN and the duplicate, LNL, encode kinases.</a:t>
            </a:r>
          </a:p>
          <a:p>
            <a:pPr algn="ctr"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3600" b="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The mutant is kinase defective</a:t>
            </a:r>
            <a:endParaRPr lang="en-US" sz="2000" i="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</p:txBody>
      </p:sp>
      <p:pic>
        <p:nvPicPr>
          <p:cNvPr id="94211" name="thumb_020916 a_1024-filtered.jpe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14" r="36896" b="45224"/>
          <a:stretch>
            <a:fillRect/>
          </a:stretch>
        </p:blipFill>
        <p:spPr bwMode="auto">
          <a:xfrm>
            <a:off x="3316288" y="2698750"/>
            <a:ext cx="2584450" cy="1397000"/>
          </a:xfrm>
          <a:prstGeom prst="rect">
            <a:avLst/>
          </a:prstGeom>
          <a:noFill/>
          <a:ln w="254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4212" name="thumb_Scan 1_1024-filtered.jpe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2009" b="37236"/>
          <a:stretch>
            <a:fillRect/>
          </a:stretch>
        </p:blipFill>
        <p:spPr bwMode="auto">
          <a:xfrm>
            <a:off x="550863" y="2695575"/>
            <a:ext cx="2673350" cy="1400175"/>
          </a:xfrm>
          <a:prstGeom prst="rect">
            <a:avLst/>
          </a:prstGeom>
          <a:noFill/>
          <a:ln w="25400">
            <a:solidFill>
              <a:schemeClr val="tx1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4213" name="Shape 38"/>
          <p:cNvSpPr>
            <a:spLocks noChangeArrowheads="1"/>
          </p:cNvSpPr>
          <p:nvPr/>
        </p:nvSpPr>
        <p:spPr bwMode="auto">
          <a:xfrm>
            <a:off x="515938" y="2443163"/>
            <a:ext cx="2708275" cy="268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3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     LNL          LGN           LGN</a:t>
            </a:r>
            <a:r>
              <a:rPr lang="en-US" sz="8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A138T</a:t>
            </a:r>
            <a:r>
              <a:rPr lang="en-US" sz="13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      </a:t>
            </a:r>
          </a:p>
        </p:txBody>
      </p:sp>
      <p:sp>
        <p:nvSpPr>
          <p:cNvPr id="94214" name="Shape 39"/>
          <p:cNvSpPr>
            <a:spLocks noChangeArrowheads="1"/>
          </p:cNvSpPr>
          <p:nvPr/>
        </p:nvSpPr>
        <p:spPr bwMode="auto">
          <a:xfrm>
            <a:off x="1203325" y="4146550"/>
            <a:ext cx="1625600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ctr"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500" b="0" i="0">
                <a:solidFill>
                  <a:srgbClr val="000000"/>
                </a:solidFill>
                <a:latin typeface="Helvetica Light" charset="0"/>
                <a:cs typeface="Helvetica Light" charset="0"/>
                <a:sym typeface="Helvetica Light" charset="0"/>
              </a:rPr>
              <a:t>Radioactive assay</a:t>
            </a:r>
          </a:p>
        </p:txBody>
      </p:sp>
      <p:sp>
        <p:nvSpPr>
          <p:cNvPr id="94215" name="Shape 40"/>
          <p:cNvSpPr>
            <a:spLocks noChangeArrowheads="1"/>
          </p:cNvSpPr>
          <p:nvPr/>
        </p:nvSpPr>
        <p:spPr bwMode="auto">
          <a:xfrm>
            <a:off x="3621088" y="4146550"/>
            <a:ext cx="2049462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ctr"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500" b="0" i="0">
                <a:solidFill>
                  <a:srgbClr val="000000"/>
                </a:solidFill>
                <a:latin typeface="Helvetica Light" charset="0"/>
                <a:cs typeface="Helvetica Light" charset="0"/>
                <a:sym typeface="Helvetica Light" charset="0"/>
              </a:rPr>
              <a:t>ProQ Diamond staining</a:t>
            </a:r>
          </a:p>
        </p:txBody>
      </p:sp>
      <p:sp>
        <p:nvSpPr>
          <p:cNvPr id="94216" name="Shape 41"/>
          <p:cNvSpPr>
            <a:spLocks noChangeArrowheads="1"/>
          </p:cNvSpPr>
          <p:nvPr/>
        </p:nvSpPr>
        <p:spPr bwMode="auto">
          <a:xfrm>
            <a:off x="6461125" y="4146550"/>
            <a:ext cx="1743075" cy="29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ctr"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500" b="0" i="0">
                <a:solidFill>
                  <a:srgbClr val="000000"/>
                </a:solidFill>
                <a:latin typeface="Helvetica Light" charset="0"/>
                <a:cs typeface="Helvetica Light" charset="0"/>
                <a:sym typeface="Helvetica Light" charset="0"/>
              </a:rPr>
              <a:t>Coomassie staining</a:t>
            </a:r>
          </a:p>
        </p:txBody>
      </p:sp>
      <p:grpSp>
        <p:nvGrpSpPr>
          <p:cNvPr id="94217" name="Group 44"/>
          <p:cNvGrpSpPr>
            <a:grpSpLocks/>
          </p:cNvGrpSpPr>
          <p:nvPr/>
        </p:nvGrpSpPr>
        <p:grpSpPr bwMode="auto">
          <a:xfrm>
            <a:off x="6049963" y="2705100"/>
            <a:ext cx="2603500" cy="1389063"/>
            <a:chOff x="0" y="0"/>
            <a:chExt cx="3702157" cy="1976266"/>
          </a:xfrm>
        </p:grpSpPr>
        <p:pic>
          <p:nvPicPr>
            <p:cNvPr id="94227" name="thumb_Scan 8_1024-filtered.jpe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51070" b="61554"/>
            <a:stretch>
              <a:fillRect/>
            </a:stretch>
          </p:blipFill>
          <p:spPr bwMode="auto">
            <a:xfrm>
              <a:off x="640962" y="0"/>
              <a:ext cx="3061196" cy="1976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  <p:pic>
          <p:nvPicPr>
            <p:cNvPr id="94228" name="thumb_Scan 7_1024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3" r="88525" b="48895"/>
            <a:stretch>
              <a:fillRect/>
            </a:stretch>
          </p:blipFill>
          <p:spPr bwMode="auto">
            <a:xfrm>
              <a:off x="0" y="7036"/>
              <a:ext cx="657174" cy="19683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="" xmlns:a14="http://schemas.microsoft.com/office/drawing/2010/main" w="12700">
                  <a:solidFill>
                    <a:srgbClr val="000000"/>
                  </a:solidFill>
                  <a:miter lim="400000"/>
                  <a:headEnd/>
                  <a:tailEnd/>
                </a14:hiddenLine>
              </a:ext>
            </a:extLst>
          </p:spPr>
        </p:pic>
      </p:grpSp>
      <p:sp>
        <p:nvSpPr>
          <p:cNvPr id="94218" name="Shape 45"/>
          <p:cNvSpPr>
            <a:spLocks noChangeArrowheads="1"/>
          </p:cNvSpPr>
          <p:nvPr/>
        </p:nvSpPr>
        <p:spPr bwMode="auto">
          <a:xfrm>
            <a:off x="6059488" y="2701925"/>
            <a:ext cx="2584450" cy="1392238"/>
          </a:xfrm>
          <a:prstGeom prst="rect">
            <a:avLst/>
          </a:prstGeom>
          <a:noFill/>
          <a:ln w="25400">
            <a:solidFill>
              <a:srgbClr val="000000"/>
            </a:solidFill>
            <a:miter lim="4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lIns="0" tIns="0" rIns="0" bIns="0" anchor="ctr"/>
          <a:lstStyle/>
          <a:p>
            <a:pPr algn="ctr" defTabSz="411163" eaLnBrk="1" hangingPunct="1">
              <a:lnSpc>
                <a:spcPct val="100000"/>
              </a:lnSpc>
              <a:spcBef>
                <a:spcPct val="0"/>
              </a:spcBef>
            </a:pPr>
            <a:endParaRPr lang="en-US" sz="1700" b="0" i="0">
              <a:solidFill>
                <a:srgbClr val="000000"/>
              </a:solidFill>
              <a:latin typeface="Helvetica Light" charset="0"/>
              <a:cs typeface="Helvetica Light" charset="0"/>
              <a:sym typeface="Helvetica Light" charset="0"/>
            </a:endParaRPr>
          </a:p>
        </p:txBody>
      </p:sp>
      <p:sp>
        <p:nvSpPr>
          <p:cNvPr id="94219" name="Shape 46"/>
          <p:cNvSpPr>
            <a:spLocks noChangeArrowheads="1"/>
          </p:cNvSpPr>
          <p:nvPr/>
        </p:nvSpPr>
        <p:spPr bwMode="auto">
          <a:xfrm>
            <a:off x="6396038" y="3741738"/>
            <a:ext cx="1936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ctr"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5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*</a:t>
            </a:r>
          </a:p>
        </p:txBody>
      </p:sp>
      <p:sp>
        <p:nvSpPr>
          <p:cNvPr id="94220" name="Shape 47"/>
          <p:cNvSpPr>
            <a:spLocks noChangeArrowheads="1"/>
          </p:cNvSpPr>
          <p:nvPr/>
        </p:nvSpPr>
        <p:spPr bwMode="auto">
          <a:xfrm>
            <a:off x="7402513" y="3328988"/>
            <a:ext cx="1936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ctr"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5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*</a:t>
            </a:r>
          </a:p>
        </p:txBody>
      </p:sp>
      <p:sp>
        <p:nvSpPr>
          <p:cNvPr id="94221" name="Shape 48"/>
          <p:cNvSpPr>
            <a:spLocks noChangeArrowheads="1"/>
          </p:cNvSpPr>
          <p:nvPr/>
        </p:nvSpPr>
        <p:spPr bwMode="auto">
          <a:xfrm>
            <a:off x="8466138" y="3468688"/>
            <a:ext cx="193675" cy="45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algn="ctr"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25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*</a:t>
            </a:r>
          </a:p>
        </p:txBody>
      </p:sp>
      <p:sp>
        <p:nvSpPr>
          <p:cNvPr id="94222" name="Shape 51"/>
          <p:cNvSpPr>
            <a:spLocks noChangeArrowheads="1"/>
          </p:cNvSpPr>
          <p:nvPr/>
        </p:nvSpPr>
        <p:spPr bwMode="auto">
          <a:xfrm>
            <a:off x="438150" y="4799013"/>
            <a:ext cx="2865438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wrap="none" lIns="35717" tIns="35717" rIns="35717" bIns="35717" anchor="ctr">
            <a:spAutoFit/>
          </a:bodyPr>
          <a:lstStyle/>
          <a:p>
            <a:pPr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4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Recombinant proteins:</a:t>
            </a:r>
          </a:p>
          <a:p>
            <a:pPr defTabSz="411163" eaLnBrk="1" hangingPunct="1">
              <a:lnSpc>
                <a:spcPct val="100000"/>
              </a:lnSpc>
              <a:spcBef>
                <a:spcPct val="0"/>
              </a:spcBef>
            </a:pPr>
            <a:endParaRPr lang="en-US" sz="1400" i="0">
              <a:solidFill>
                <a:srgbClr val="000000"/>
              </a:solidFill>
              <a:latin typeface="Helvetica" charset="0"/>
              <a:cs typeface="Helvetica" charset="0"/>
              <a:sym typeface="Helvetica" charset="0"/>
            </a:endParaRPr>
          </a:p>
          <a:p>
            <a:pPr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4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LNL</a:t>
            </a:r>
            <a:r>
              <a:rPr lang="en-US" sz="1400" b="0" i="0">
                <a:solidFill>
                  <a:srgbClr val="000000"/>
                </a:solidFill>
                <a:latin typeface="Helvetica Light" charset="0"/>
                <a:cs typeface="Helvetica Light" charset="0"/>
                <a:sym typeface="Helvetica Light" charset="0"/>
              </a:rPr>
              <a:t> -        Liguleless narrow like</a:t>
            </a:r>
          </a:p>
          <a:p>
            <a:pPr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4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LGN</a:t>
            </a:r>
            <a:r>
              <a:rPr lang="en-US" sz="1400" b="0" i="0">
                <a:solidFill>
                  <a:srgbClr val="000000"/>
                </a:solidFill>
                <a:latin typeface="Helvetica Light" charset="0"/>
                <a:cs typeface="Helvetica Light" charset="0"/>
                <a:sym typeface="Helvetica Light" charset="0"/>
              </a:rPr>
              <a:t> -       Liguleless narrow</a:t>
            </a:r>
          </a:p>
          <a:p>
            <a:pPr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4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LGN</a:t>
            </a:r>
            <a:r>
              <a:rPr lang="en-US" sz="8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A138T</a:t>
            </a:r>
            <a:r>
              <a:rPr lang="en-US" sz="14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 </a:t>
            </a:r>
            <a:r>
              <a:rPr lang="en-US" sz="1400" b="0" i="0">
                <a:solidFill>
                  <a:srgbClr val="000000"/>
                </a:solidFill>
                <a:latin typeface="Helvetica Light" charset="0"/>
                <a:cs typeface="Helvetica Light" charset="0"/>
                <a:sym typeface="Helvetica Light" charset="0"/>
              </a:rPr>
              <a:t>- Liguleless narrow A138T</a:t>
            </a:r>
          </a:p>
        </p:txBody>
      </p:sp>
      <p:sp>
        <p:nvSpPr>
          <p:cNvPr id="94223" name="Shape 38"/>
          <p:cNvSpPr>
            <a:spLocks noChangeArrowheads="1"/>
          </p:cNvSpPr>
          <p:nvPr/>
        </p:nvSpPr>
        <p:spPr bwMode="auto">
          <a:xfrm>
            <a:off x="3179763" y="2451100"/>
            <a:ext cx="2708275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3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     LNL          LGN           LGN</a:t>
            </a:r>
            <a:r>
              <a:rPr lang="en-US" sz="8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A138T</a:t>
            </a:r>
            <a:r>
              <a:rPr lang="en-US" sz="13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      </a:t>
            </a:r>
          </a:p>
        </p:txBody>
      </p:sp>
      <p:sp>
        <p:nvSpPr>
          <p:cNvPr id="94224" name="Shape 38"/>
          <p:cNvSpPr>
            <a:spLocks noChangeArrowheads="1"/>
          </p:cNvSpPr>
          <p:nvPr/>
        </p:nvSpPr>
        <p:spPr bwMode="auto">
          <a:xfrm>
            <a:off x="5881688" y="2454275"/>
            <a:ext cx="3033712" cy="268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12700">
                <a:solidFill>
                  <a:srgbClr val="000000"/>
                </a:solidFill>
                <a:miter lim="400000"/>
                <a:headEnd/>
                <a:tailEnd/>
              </a14:hiddenLine>
            </a:ext>
          </a:extLst>
        </p:spPr>
        <p:txBody>
          <a:bodyPr lIns="35717" tIns="35717" rIns="35717" bIns="35717" anchor="ctr">
            <a:spAutoFit/>
          </a:bodyPr>
          <a:lstStyle/>
          <a:p>
            <a:pPr defTabSz="411163" eaLnBrk="1" hangingPunct="1">
              <a:lnSpc>
                <a:spcPct val="100000"/>
              </a:lnSpc>
              <a:spcBef>
                <a:spcPct val="0"/>
              </a:spcBef>
            </a:pPr>
            <a:r>
              <a:rPr lang="en-US" sz="13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     LNL             LGN           LGN</a:t>
            </a:r>
            <a:r>
              <a:rPr lang="en-US" sz="8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A138T</a:t>
            </a:r>
            <a:r>
              <a:rPr lang="en-US" sz="1300" i="0">
                <a:solidFill>
                  <a:srgbClr val="000000"/>
                </a:solidFill>
                <a:latin typeface="Helvetica" charset="0"/>
                <a:cs typeface="Helvetica" charset="0"/>
                <a:sym typeface="Helvetica" charset="0"/>
              </a:rPr>
              <a:t>      </a:t>
            </a:r>
          </a:p>
        </p:txBody>
      </p:sp>
      <p:sp>
        <p:nvSpPr>
          <p:cNvPr id="94225" name="Text Box 20"/>
          <p:cNvSpPr txBox="1">
            <a:spLocks noChangeArrowheads="1"/>
          </p:cNvSpPr>
          <p:nvPr/>
        </p:nvSpPr>
        <p:spPr bwMode="auto">
          <a:xfrm>
            <a:off x="3657600" y="4800600"/>
            <a:ext cx="5181600" cy="1187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lnSpc>
                <a:spcPct val="60000"/>
              </a:lnSpc>
              <a:spcBef>
                <a:spcPct val="50000"/>
              </a:spcBef>
              <a:spcAft>
                <a:spcPct val="0"/>
              </a:spcAft>
              <a:defRPr sz="2400" b="1" i="1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>
              <a:lnSpc>
                <a:spcPct val="100000"/>
              </a:lnSpc>
            </a:pPr>
            <a:r>
              <a:rPr lang="en-US" b="0" i="0"/>
              <a:t>The dominant LGN-R (A138T) may block phosphorylation by the normal copy</a:t>
            </a:r>
          </a:p>
        </p:txBody>
      </p:sp>
      <p:pic>
        <p:nvPicPr>
          <p:cNvPr id="94226" name="Picture 21" descr="Jazmin Abraham Juarezcr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2090738" cy="179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ransition spd="med"/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ＭＳ Ｐゴシック"/>
        <a:cs typeface="ＭＳ Ｐゴシック"/>
      </a:majorFont>
      <a:minorFont>
        <a:latin typeface="Arial"/>
        <a:ea typeface="ＭＳ Ｐゴシック"/>
        <a:cs typeface="ＭＳ Ｐゴシック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6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>
          <a:noFill/>
        </a:ln>
        <a:effectLst/>
        <a:extLst>
          <a:ext uri="{909E8E84-426E-40dd-AFC4-6F175D3DCCD1}">
            <a14:hiddenFill xmlns="" xmlns:a14="http://schemas.microsoft.com/office/drawing/2010/main">
              <a:solidFill>
                <a:schemeClr val="accent1"/>
              </a:solidFill>
            </a14:hiddenFill>
          </a:ext>
          <a:ext uri="{91240B29-F687-4f45-9708-019B960494DF}">
            <a14:hiddenLine xmlns="" xmlns:a14="http://schemas.microsoft.com/office/drawing/2010/main"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14:hiddenLine>
          </a:ext>
          <a:ext uri="{AF507438-7753-43e0-B8FC-AC1667EBCBE1}">
            <a14:hiddenEffects xmlns="" xmlns:a14="http://schemas.microsoft.com/office/drawing/2010/main">
              <a:effectLst>
                <a:outerShdw blurRad="63500" dist="38099" dir="2700000" algn="ctr" rotWithShape="0">
                  <a:srgbClr val="000000">
                    <a:alpha val="74998"/>
                  </a:srgb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  <a:spAutoFit/>
      </a:bodyPr>
      <a:lstStyle>
        <a:defPPr marL="0" marR="0" indent="0" algn="l" defTabSz="914400" rtl="0" eaLnBrk="0" fontAlgn="base" latinLnBrk="0" hangingPunct="0">
          <a:lnSpc>
            <a:spcPct val="6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400" b="0" i="1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Arial" charset="0"/>
            <a:ea typeface="ＭＳ Ｐゴシック" charset="0"/>
            <a:cs typeface="ＭＳ Ｐゴシック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22926</TotalTime>
  <Words>1342</Words>
  <Application>Microsoft Macintosh PowerPoint</Application>
  <PresentationFormat>On-screen Show (4:3)</PresentationFormat>
  <Paragraphs>352</Paragraphs>
  <Slides>31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9" baseType="lpstr">
      <vt:lpstr>Arial</vt:lpstr>
      <vt:lpstr>Arial Narrow</vt:lpstr>
      <vt:lpstr>Calibri</vt:lpstr>
      <vt:lpstr>Calibri Light</vt:lpstr>
      <vt:lpstr>Helvetica</vt:lpstr>
      <vt:lpstr>Helvetica Light</vt:lpstr>
      <vt:lpstr>Times New Roman</vt:lpstr>
      <vt:lpstr>Blank Presentation</vt:lpstr>
      <vt:lpstr>PowerPoint Presentation</vt:lpstr>
      <vt:lpstr>PowerPoint Presentation</vt:lpstr>
      <vt:lpstr>narrow odd dwarf (nod) cell number regulator13 (fw2.2 family) aka maize MCA (mid-complementing activity)</vt:lpstr>
      <vt:lpstr>to understand NOD function we carried out immunoprecipitation using the NOD antibody followed by mass-spec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Lgn-R phenotype is suppressed in Mo17</vt:lpstr>
      <vt:lpstr>PowerPoint Presentation</vt:lpstr>
      <vt:lpstr>Used recombinant inbreds to identify a major QTL, then backcrossed to develop a near isogenic line (NIL)</vt:lpstr>
      <vt:lpstr>The NIL (Sol) Partially Rescues the Lgn-R/+ Phenotype</vt:lpstr>
      <vt:lpstr> Lgn-R Plants Show a Genotype by Environment Effect </vt:lpstr>
      <vt:lpstr>PowerPoint Presentation</vt:lpstr>
      <vt:lpstr>In contrast, cool temperatures make Lgn-R more like normal</vt:lpstr>
      <vt:lpstr>PowerPoint Presentation</vt:lpstr>
      <vt:lpstr>PowerPoint Presentation</vt:lpstr>
      <vt:lpstr>PowerPoint Presentation</vt:lpstr>
      <vt:lpstr>Asked what does double mutant look like</vt:lpstr>
      <vt:lpstr>Lgn-R  double nod normal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Take away lesson</vt:lpstr>
      <vt:lpstr>PowerPoint Presentation</vt:lpstr>
      <vt:lpstr>PowerPoint Presentation</vt:lpstr>
    </vt:vector>
  </TitlesOfParts>
  <Company>Sarah Hake 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Proximal distal patterning in the leaf</dc:title>
  <dc:creator>Sarah Hake User</dc:creator>
  <cp:lastModifiedBy>Sam Leiboff</cp:lastModifiedBy>
  <cp:revision>180</cp:revision>
  <cp:lastPrinted>2014-04-08T15:44:07Z</cp:lastPrinted>
  <dcterms:created xsi:type="dcterms:W3CDTF">2016-04-18T05:55:06Z</dcterms:created>
  <dcterms:modified xsi:type="dcterms:W3CDTF">2019-10-16T13:33:12Z</dcterms:modified>
</cp:coreProperties>
</file>